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68" r:id="rId3"/>
    <p:sldId id="469" r:id="rId4"/>
    <p:sldId id="466" r:id="rId5"/>
    <p:sldId id="467" r:id="rId6"/>
    <p:sldId id="470" r:id="rId7"/>
    <p:sldId id="471" r:id="rId8"/>
    <p:sldId id="472" r:id="rId9"/>
    <p:sldId id="473" r:id="rId10"/>
    <p:sldId id="474" r:id="rId11"/>
    <p:sldId id="479" r:id="rId12"/>
    <p:sldId id="475" r:id="rId13"/>
    <p:sldId id="476" r:id="rId14"/>
    <p:sldId id="477" r:id="rId15"/>
    <p:sldId id="481" r:id="rId16"/>
    <p:sldId id="47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4660"/>
  </p:normalViewPr>
  <p:slideViewPr>
    <p:cSldViewPr snapToGrid="0">
      <p:cViewPr varScale="1">
        <p:scale>
          <a:sx n="65" d="100"/>
          <a:sy n="65" d="100"/>
        </p:scale>
        <p:origin x="84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9B9F-B804-4446-8449-8C56D34CFE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DD554E-2479-4518-A4E2-14BE8B0DE7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A6C855-70B7-45A4-9C29-406E3C3A0F4B}"/>
              </a:ext>
            </a:extLst>
          </p:cNvPr>
          <p:cNvSpPr>
            <a:spLocks noGrp="1"/>
          </p:cNvSpPr>
          <p:nvPr>
            <p:ph type="dt" sz="half" idx="10"/>
          </p:nvPr>
        </p:nvSpPr>
        <p:spPr/>
        <p:txBody>
          <a:bodyPr/>
          <a:lstStyle/>
          <a:p>
            <a:fld id="{D3CE6B7C-FC9D-4486-BFD5-17E1B1BD0022}" type="datetimeFigureOut">
              <a:rPr lang="en-US" smtClean="0"/>
              <a:t>12/9/2024</a:t>
            </a:fld>
            <a:endParaRPr lang="en-US"/>
          </a:p>
        </p:txBody>
      </p:sp>
      <p:sp>
        <p:nvSpPr>
          <p:cNvPr id="5" name="Footer Placeholder 4">
            <a:extLst>
              <a:ext uri="{FF2B5EF4-FFF2-40B4-BE49-F238E27FC236}">
                <a16:creationId xmlns:a16="http://schemas.microsoft.com/office/drawing/2014/main" id="{750A1E12-BDC7-43B8-85BE-8D9C759620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868339-4CF9-4513-A5EE-9CDA58A214E1}"/>
              </a:ext>
            </a:extLst>
          </p:cNvPr>
          <p:cNvSpPr>
            <a:spLocks noGrp="1"/>
          </p:cNvSpPr>
          <p:nvPr>
            <p:ph type="sldNum" sz="quarter" idx="12"/>
          </p:nvPr>
        </p:nvSpPr>
        <p:spPr/>
        <p:txBody>
          <a:bodyPr/>
          <a:lstStyle/>
          <a:p>
            <a:fld id="{D0C96023-FAD5-472E-8EC1-CCEC8C9D5253}" type="slidenum">
              <a:rPr lang="en-US" smtClean="0"/>
              <a:t>‹#›</a:t>
            </a:fld>
            <a:endParaRPr lang="en-US"/>
          </a:p>
        </p:txBody>
      </p:sp>
    </p:spTree>
    <p:extLst>
      <p:ext uri="{BB962C8B-B14F-4D97-AF65-F5344CB8AC3E}">
        <p14:creationId xmlns:p14="http://schemas.microsoft.com/office/powerpoint/2010/main" val="2700295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6C2E8-EED0-4B56-9052-207CF8CF49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896DAC-8D73-46F6-8ED3-48A78B8A60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E6F694-1906-48DB-8227-5C8F1DA8E7C7}"/>
              </a:ext>
            </a:extLst>
          </p:cNvPr>
          <p:cNvSpPr>
            <a:spLocks noGrp="1"/>
          </p:cNvSpPr>
          <p:nvPr>
            <p:ph type="dt" sz="half" idx="10"/>
          </p:nvPr>
        </p:nvSpPr>
        <p:spPr/>
        <p:txBody>
          <a:bodyPr/>
          <a:lstStyle/>
          <a:p>
            <a:fld id="{D3CE6B7C-FC9D-4486-BFD5-17E1B1BD0022}" type="datetimeFigureOut">
              <a:rPr lang="en-US" smtClean="0"/>
              <a:t>12/9/2024</a:t>
            </a:fld>
            <a:endParaRPr lang="en-US"/>
          </a:p>
        </p:txBody>
      </p:sp>
      <p:sp>
        <p:nvSpPr>
          <p:cNvPr id="5" name="Footer Placeholder 4">
            <a:extLst>
              <a:ext uri="{FF2B5EF4-FFF2-40B4-BE49-F238E27FC236}">
                <a16:creationId xmlns:a16="http://schemas.microsoft.com/office/drawing/2014/main" id="{FA545354-6DB8-49E8-AAC2-B7312F0D2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A43A2A-4E66-4DB3-AF56-1621DFE637C5}"/>
              </a:ext>
            </a:extLst>
          </p:cNvPr>
          <p:cNvSpPr>
            <a:spLocks noGrp="1"/>
          </p:cNvSpPr>
          <p:nvPr>
            <p:ph type="sldNum" sz="quarter" idx="12"/>
          </p:nvPr>
        </p:nvSpPr>
        <p:spPr/>
        <p:txBody>
          <a:bodyPr/>
          <a:lstStyle/>
          <a:p>
            <a:fld id="{D0C96023-FAD5-472E-8EC1-CCEC8C9D5253}" type="slidenum">
              <a:rPr lang="en-US" smtClean="0"/>
              <a:t>‹#›</a:t>
            </a:fld>
            <a:endParaRPr lang="en-US"/>
          </a:p>
        </p:txBody>
      </p:sp>
    </p:spTree>
    <p:extLst>
      <p:ext uri="{BB962C8B-B14F-4D97-AF65-F5344CB8AC3E}">
        <p14:creationId xmlns:p14="http://schemas.microsoft.com/office/powerpoint/2010/main" val="2626314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3914D-CA56-4E65-B63D-6ED8D64C76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4951B9-6074-457E-9B7D-8765166F7F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9D9367-CCFC-4555-8A42-9DA047C4214C}"/>
              </a:ext>
            </a:extLst>
          </p:cNvPr>
          <p:cNvSpPr>
            <a:spLocks noGrp="1"/>
          </p:cNvSpPr>
          <p:nvPr>
            <p:ph type="dt" sz="half" idx="10"/>
          </p:nvPr>
        </p:nvSpPr>
        <p:spPr/>
        <p:txBody>
          <a:bodyPr/>
          <a:lstStyle/>
          <a:p>
            <a:fld id="{D3CE6B7C-FC9D-4486-BFD5-17E1B1BD0022}" type="datetimeFigureOut">
              <a:rPr lang="en-US" smtClean="0"/>
              <a:t>12/9/2024</a:t>
            </a:fld>
            <a:endParaRPr lang="en-US"/>
          </a:p>
        </p:txBody>
      </p:sp>
      <p:sp>
        <p:nvSpPr>
          <p:cNvPr id="5" name="Footer Placeholder 4">
            <a:extLst>
              <a:ext uri="{FF2B5EF4-FFF2-40B4-BE49-F238E27FC236}">
                <a16:creationId xmlns:a16="http://schemas.microsoft.com/office/drawing/2014/main" id="{F497A4A3-8C9F-4873-BF52-BBCA4B3D89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96693D-B2F9-42D1-BEDD-124F122ABE8C}"/>
              </a:ext>
            </a:extLst>
          </p:cNvPr>
          <p:cNvSpPr>
            <a:spLocks noGrp="1"/>
          </p:cNvSpPr>
          <p:nvPr>
            <p:ph type="sldNum" sz="quarter" idx="12"/>
          </p:nvPr>
        </p:nvSpPr>
        <p:spPr/>
        <p:txBody>
          <a:bodyPr/>
          <a:lstStyle/>
          <a:p>
            <a:fld id="{D0C96023-FAD5-472E-8EC1-CCEC8C9D5253}" type="slidenum">
              <a:rPr lang="en-US" smtClean="0"/>
              <a:t>‹#›</a:t>
            </a:fld>
            <a:endParaRPr lang="en-US"/>
          </a:p>
        </p:txBody>
      </p:sp>
    </p:spTree>
    <p:extLst>
      <p:ext uri="{BB962C8B-B14F-4D97-AF65-F5344CB8AC3E}">
        <p14:creationId xmlns:p14="http://schemas.microsoft.com/office/powerpoint/2010/main" val="125858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10E4A-56A2-4BA4-967B-F1E498DD30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10AB1E-1E65-4171-9185-DB55AEA8EE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6D6B98-CF9F-44FF-B09A-AF551F403F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4A358C-A6E2-48FA-A67D-27E1C556DE53}"/>
              </a:ext>
            </a:extLst>
          </p:cNvPr>
          <p:cNvSpPr>
            <a:spLocks noGrp="1"/>
          </p:cNvSpPr>
          <p:nvPr>
            <p:ph type="dt" sz="half" idx="10"/>
          </p:nvPr>
        </p:nvSpPr>
        <p:spPr/>
        <p:txBody>
          <a:bodyPr/>
          <a:lstStyle/>
          <a:p>
            <a:fld id="{D3CE6B7C-FC9D-4486-BFD5-17E1B1BD0022}" type="datetimeFigureOut">
              <a:rPr lang="en-US" smtClean="0"/>
              <a:t>12/9/2024</a:t>
            </a:fld>
            <a:endParaRPr lang="en-US"/>
          </a:p>
        </p:txBody>
      </p:sp>
      <p:sp>
        <p:nvSpPr>
          <p:cNvPr id="6" name="Footer Placeholder 5">
            <a:extLst>
              <a:ext uri="{FF2B5EF4-FFF2-40B4-BE49-F238E27FC236}">
                <a16:creationId xmlns:a16="http://schemas.microsoft.com/office/drawing/2014/main" id="{87938F8B-CAF9-4189-BDE7-318AB01A6F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422811-1F15-473B-AAB7-A2443EF685F2}"/>
              </a:ext>
            </a:extLst>
          </p:cNvPr>
          <p:cNvSpPr>
            <a:spLocks noGrp="1"/>
          </p:cNvSpPr>
          <p:nvPr>
            <p:ph type="sldNum" sz="quarter" idx="12"/>
          </p:nvPr>
        </p:nvSpPr>
        <p:spPr/>
        <p:txBody>
          <a:bodyPr/>
          <a:lstStyle/>
          <a:p>
            <a:fld id="{D0C96023-FAD5-472E-8EC1-CCEC8C9D5253}" type="slidenum">
              <a:rPr lang="en-US" smtClean="0"/>
              <a:t>‹#›</a:t>
            </a:fld>
            <a:endParaRPr lang="en-US"/>
          </a:p>
        </p:txBody>
      </p:sp>
    </p:spTree>
    <p:extLst>
      <p:ext uri="{BB962C8B-B14F-4D97-AF65-F5344CB8AC3E}">
        <p14:creationId xmlns:p14="http://schemas.microsoft.com/office/powerpoint/2010/main" val="1474213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0B849-2194-4624-8C87-3A1D523B11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DE5E0C-76D8-4D3C-82C3-F7DCCB3AB8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7979A-CADA-4388-A9C0-8D7483394D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F7321D-2802-415D-921A-6D31F9F153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12E021-1698-4A66-896E-13EEE04A90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8DAE55-B047-4FD4-930D-541E2C9290D5}"/>
              </a:ext>
            </a:extLst>
          </p:cNvPr>
          <p:cNvSpPr>
            <a:spLocks noGrp="1"/>
          </p:cNvSpPr>
          <p:nvPr>
            <p:ph type="dt" sz="half" idx="10"/>
          </p:nvPr>
        </p:nvSpPr>
        <p:spPr/>
        <p:txBody>
          <a:bodyPr/>
          <a:lstStyle/>
          <a:p>
            <a:fld id="{D3CE6B7C-FC9D-4486-BFD5-17E1B1BD0022}" type="datetimeFigureOut">
              <a:rPr lang="en-US" smtClean="0"/>
              <a:t>12/9/2024</a:t>
            </a:fld>
            <a:endParaRPr lang="en-US"/>
          </a:p>
        </p:txBody>
      </p:sp>
      <p:sp>
        <p:nvSpPr>
          <p:cNvPr id="8" name="Footer Placeholder 7">
            <a:extLst>
              <a:ext uri="{FF2B5EF4-FFF2-40B4-BE49-F238E27FC236}">
                <a16:creationId xmlns:a16="http://schemas.microsoft.com/office/drawing/2014/main" id="{1128A530-B3B3-435E-8AE2-E0F25C2C91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289356-881F-4162-8C77-5255D6B428CA}"/>
              </a:ext>
            </a:extLst>
          </p:cNvPr>
          <p:cNvSpPr>
            <a:spLocks noGrp="1"/>
          </p:cNvSpPr>
          <p:nvPr>
            <p:ph type="sldNum" sz="quarter" idx="12"/>
          </p:nvPr>
        </p:nvSpPr>
        <p:spPr/>
        <p:txBody>
          <a:bodyPr/>
          <a:lstStyle/>
          <a:p>
            <a:fld id="{D0C96023-FAD5-472E-8EC1-CCEC8C9D5253}" type="slidenum">
              <a:rPr lang="en-US" smtClean="0"/>
              <a:t>‹#›</a:t>
            </a:fld>
            <a:endParaRPr lang="en-US"/>
          </a:p>
        </p:txBody>
      </p:sp>
    </p:spTree>
    <p:extLst>
      <p:ext uri="{BB962C8B-B14F-4D97-AF65-F5344CB8AC3E}">
        <p14:creationId xmlns:p14="http://schemas.microsoft.com/office/powerpoint/2010/main" val="144192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7C987-7D54-4C25-8FBA-74BE9B179C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69A367-46FF-4514-9E4C-914DDAB083A7}"/>
              </a:ext>
            </a:extLst>
          </p:cNvPr>
          <p:cNvSpPr>
            <a:spLocks noGrp="1"/>
          </p:cNvSpPr>
          <p:nvPr>
            <p:ph type="dt" sz="half" idx="10"/>
          </p:nvPr>
        </p:nvSpPr>
        <p:spPr/>
        <p:txBody>
          <a:bodyPr/>
          <a:lstStyle/>
          <a:p>
            <a:fld id="{D3CE6B7C-FC9D-4486-BFD5-17E1B1BD0022}" type="datetimeFigureOut">
              <a:rPr lang="en-US" smtClean="0"/>
              <a:t>12/9/2024</a:t>
            </a:fld>
            <a:endParaRPr lang="en-US"/>
          </a:p>
        </p:txBody>
      </p:sp>
      <p:sp>
        <p:nvSpPr>
          <p:cNvPr id="4" name="Footer Placeholder 3">
            <a:extLst>
              <a:ext uri="{FF2B5EF4-FFF2-40B4-BE49-F238E27FC236}">
                <a16:creationId xmlns:a16="http://schemas.microsoft.com/office/drawing/2014/main" id="{B0CC1209-866F-4D95-9572-052FC42DFC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4E2CFD-11D5-49D7-9B80-38745CC67857}"/>
              </a:ext>
            </a:extLst>
          </p:cNvPr>
          <p:cNvSpPr>
            <a:spLocks noGrp="1"/>
          </p:cNvSpPr>
          <p:nvPr>
            <p:ph type="sldNum" sz="quarter" idx="12"/>
          </p:nvPr>
        </p:nvSpPr>
        <p:spPr/>
        <p:txBody>
          <a:bodyPr/>
          <a:lstStyle/>
          <a:p>
            <a:fld id="{D0C96023-FAD5-472E-8EC1-CCEC8C9D5253}" type="slidenum">
              <a:rPr lang="en-US" smtClean="0"/>
              <a:t>‹#›</a:t>
            </a:fld>
            <a:endParaRPr lang="en-US"/>
          </a:p>
        </p:txBody>
      </p:sp>
    </p:spTree>
    <p:extLst>
      <p:ext uri="{BB962C8B-B14F-4D97-AF65-F5344CB8AC3E}">
        <p14:creationId xmlns:p14="http://schemas.microsoft.com/office/powerpoint/2010/main" val="1988536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A4E0F4-97C2-445F-8B87-8376F618874F}"/>
              </a:ext>
            </a:extLst>
          </p:cNvPr>
          <p:cNvSpPr>
            <a:spLocks noGrp="1"/>
          </p:cNvSpPr>
          <p:nvPr>
            <p:ph type="dt" sz="half" idx="10"/>
          </p:nvPr>
        </p:nvSpPr>
        <p:spPr/>
        <p:txBody>
          <a:bodyPr/>
          <a:lstStyle/>
          <a:p>
            <a:fld id="{D3CE6B7C-FC9D-4486-BFD5-17E1B1BD0022}" type="datetimeFigureOut">
              <a:rPr lang="en-US" smtClean="0"/>
              <a:t>12/9/2024</a:t>
            </a:fld>
            <a:endParaRPr lang="en-US"/>
          </a:p>
        </p:txBody>
      </p:sp>
      <p:sp>
        <p:nvSpPr>
          <p:cNvPr id="3" name="Footer Placeholder 2">
            <a:extLst>
              <a:ext uri="{FF2B5EF4-FFF2-40B4-BE49-F238E27FC236}">
                <a16:creationId xmlns:a16="http://schemas.microsoft.com/office/drawing/2014/main" id="{9D1D5E4D-F14F-4844-82DE-289258F2B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5F0134-F2D7-45C6-B711-945FB7C34FCD}"/>
              </a:ext>
            </a:extLst>
          </p:cNvPr>
          <p:cNvSpPr>
            <a:spLocks noGrp="1"/>
          </p:cNvSpPr>
          <p:nvPr>
            <p:ph type="sldNum" sz="quarter" idx="12"/>
          </p:nvPr>
        </p:nvSpPr>
        <p:spPr/>
        <p:txBody>
          <a:bodyPr/>
          <a:lstStyle/>
          <a:p>
            <a:fld id="{D0C96023-FAD5-472E-8EC1-CCEC8C9D5253}" type="slidenum">
              <a:rPr lang="en-US" smtClean="0"/>
              <a:t>‹#›</a:t>
            </a:fld>
            <a:endParaRPr lang="en-US"/>
          </a:p>
        </p:txBody>
      </p:sp>
    </p:spTree>
    <p:extLst>
      <p:ext uri="{BB962C8B-B14F-4D97-AF65-F5344CB8AC3E}">
        <p14:creationId xmlns:p14="http://schemas.microsoft.com/office/powerpoint/2010/main" val="2204159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7D1E5-6CF5-4B49-B791-513EA45EAD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1E0C91-CECA-4993-80C5-8BC5EF9D40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3B2FCC-27F0-4258-83CB-CF7BFA9FB7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C99078-4688-4DA1-A736-8DEF0BAD53D1}"/>
              </a:ext>
            </a:extLst>
          </p:cNvPr>
          <p:cNvSpPr>
            <a:spLocks noGrp="1"/>
          </p:cNvSpPr>
          <p:nvPr>
            <p:ph type="dt" sz="half" idx="10"/>
          </p:nvPr>
        </p:nvSpPr>
        <p:spPr/>
        <p:txBody>
          <a:bodyPr/>
          <a:lstStyle/>
          <a:p>
            <a:fld id="{D3CE6B7C-FC9D-4486-BFD5-17E1B1BD0022}" type="datetimeFigureOut">
              <a:rPr lang="en-US" smtClean="0"/>
              <a:t>12/9/2024</a:t>
            </a:fld>
            <a:endParaRPr lang="en-US"/>
          </a:p>
        </p:txBody>
      </p:sp>
      <p:sp>
        <p:nvSpPr>
          <p:cNvPr id="6" name="Footer Placeholder 5">
            <a:extLst>
              <a:ext uri="{FF2B5EF4-FFF2-40B4-BE49-F238E27FC236}">
                <a16:creationId xmlns:a16="http://schemas.microsoft.com/office/drawing/2014/main" id="{9939A370-8A56-4845-815E-015B613DAE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05608B-F9E6-4A67-8426-44022003A46E}"/>
              </a:ext>
            </a:extLst>
          </p:cNvPr>
          <p:cNvSpPr>
            <a:spLocks noGrp="1"/>
          </p:cNvSpPr>
          <p:nvPr>
            <p:ph type="sldNum" sz="quarter" idx="12"/>
          </p:nvPr>
        </p:nvSpPr>
        <p:spPr/>
        <p:txBody>
          <a:bodyPr/>
          <a:lstStyle/>
          <a:p>
            <a:fld id="{D0C96023-FAD5-472E-8EC1-CCEC8C9D5253}" type="slidenum">
              <a:rPr lang="en-US" smtClean="0"/>
              <a:t>‹#›</a:t>
            </a:fld>
            <a:endParaRPr lang="en-US"/>
          </a:p>
        </p:txBody>
      </p:sp>
    </p:spTree>
    <p:extLst>
      <p:ext uri="{BB962C8B-B14F-4D97-AF65-F5344CB8AC3E}">
        <p14:creationId xmlns:p14="http://schemas.microsoft.com/office/powerpoint/2010/main" val="462306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F314D-4C06-404D-AC9B-905ED4A9C6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E23A84-20B9-45AD-B1A4-67234A67B6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DCC238-3684-4B73-BAD0-2E475E3C5A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142485-0B24-4BED-9D90-9B368782A82C}"/>
              </a:ext>
            </a:extLst>
          </p:cNvPr>
          <p:cNvSpPr>
            <a:spLocks noGrp="1"/>
          </p:cNvSpPr>
          <p:nvPr>
            <p:ph type="dt" sz="half" idx="10"/>
          </p:nvPr>
        </p:nvSpPr>
        <p:spPr/>
        <p:txBody>
          <a:bodyPr/>
          <a:lstStyle/>
          <a:p>
            <a:fld id="{D3CE6B7C-FC9D-4486-BFD5-17E1B1BD0022}" type="datetimeFigureOut">
              <a:rPr lang="en-US" smtClean="0"/>
              <a:t>12/9/2024</a:t>
            </a:fld>
            <a:endParaRPr lang="en-US"/>
          </a:p>
        </p:txBody>
      </p:sp>
      <p:sp>
        <p:nvSpPr>
          <p:cNvPr id="6" name="Footer Placeholder 5">
            <a:extLst>
              <a:ext uri="{FF2B5EF4-FFF2-40B4-BE49-F238E27FC236}">
                <a16:creationId xmlns:a16="http://schemas.microsoft.com/office/drawing/2014/main" id="{36063485-43FF-4619-BD46-C7B2FCB474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E9B9BF-87C4-4786-9908-95F306B661A2}"/>
              </a:ext>
            </a:extLst>
          </p:cNvPr>
          <p:cNvSpPr>
            <a:spLocks noGrp="1"/>
          </p:cNvSpPr>
          <p:nvPr>
            <p:ph type="sldNum" sz="quarter" idx="12"/>
          </p:nvPr>
        </p:nvSpPr>
        <p:spPr/>
        <p:txBody>
          <a:bodyPr/>
          <a:lstStyle/>
          <a:p>
            <a:fld id="{D0C96023-FAD5-472E-8EC1-CCEC8C9D5253}" type="slidenum">
              <a:rPr lang="en-US" smtClean="0"/>
              <a:t>‹#›</a:t>
            </a:fld>
            <a:endParaRPr lang="en-US"/>
          </a:p>
        </p:txBody>
      </p:sp>
    </p:spTree>
    <p:extLst>
      <p:ext uri="{BB962C8B-B14F-4D97-AF65-F5344CB8AC3E}">
        <p14:creationId xmlns:p14="http://schemas.microsoft.com/office/powerpoint/2010/main" val="4149321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59272-2747-445C-8772-64BE2B487D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DB3C75-E502-4DB0-AF21-EC0E80E82A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1862A7-3699-4D55-BD69-322DB30D8B5B}"/>
              </a:ext>
            </a:extLst>
          </p:cNvPr>
          <p:cNvSpPr>
            <a:spLocks noGrp="1"/>
          </p:cNvSpPr>
          <p:nvPr>
            <p:ph type="dt" sz="half" idx="10"/>
          </p:nvPr>
        </p:nvSpPr>
        <p:spPr/>
        <p:txBody>
          <a:bodyPr/>
          <a:lstStyle/>
          <a:p>
            <a:fld id="{D3CE6B7C-FC9D-4486-BFD5-17E1B1BD0022}" type="datetimeFigureOut">
              <a:rPr lang="en-US" smtClean="0"/>
              <a:t>12/9/2024</a:t>
            </a:fld>
            <a:endParaRPr lang="en-US"/>
          </a:p>
        </p:txBody>
      </p:sp>
      <p:sp>
        <p:nvSpPr>
          <p:cNvPr id="5" name="Footer Placeholder 4">
            <a:extLst>
              <a:ext uri="{FF2B5EF4-FFF2-40B4-BE49-F238E27FC236}">
                <a16:creationId xmlns:a16="http://schemas.microsoft.com/office/drawing/2014/main" id="{B6389E2A-6B29-4550-BA3A-4AD3AF89A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88FAA-5A89-4201-A503-1B809089C97B}"/>
              </a:ext>
            </a:extLst>
          </p:cNvPr>
          <p:cNvSpPr>
            <a:spLocks noGrp="1"/>
          </p:cNvSpPr>
          <p:nvPr>
            <p:ph type="sldNum" sz="quarter" idx="12"/>
          </p:nvPr>
        </p:nvSpPr>
        <p:spPr/>
        <p:txBody>
          <a:bodyPr/>
          <a:lstStyle/>
          <a:p>
            <a:fld id="{D0C96023-FAD5-472E-8EC1-CCEC8C9D5253}" type="slidenum">
              <a:rPr lang="en-US" smtClean="0"/>
              <a:t>‹#›</a:t>
            </a:fld>
            <a:endParaRPr lang="en-US"/>
          </a:p>
        </p:txBody>
      </p:sp>
    </p:spTree>
    <p:extLst>
      <p:ext uri="{BB962C8B-B14F-4D97-AF65-F5344CB8AC3E}">
        <p14:creationId xmlns:p14="http://schemas.microsoft.com/office/powerpoint/2010/main" val="674766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629A8C-8F7E-4156-A555-FB6A23AABC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A72C4A-3CB7-4708-8788-1BFCBE20BC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758738-D321-4F17-BF45-C837698CAC88}"/>
              </a:ext>
            </a:extLst>
          </p:cNvPr>
          <p:cNvSpPr>
            <a:spLocks noGrp="1"/>
          </p:cNvSpPr>
          <p:nvPr>
            <p:ph type="dt" sz="half" idx="10"/>
          </p:nvPr>
        </p:nvSpPr>
        <p:spPr/>
        <p:txBody>
          <a:bodyPr/>
          <a:lstStyle/>
          <a:p>
            <a:fld id="{D3CE6B7C-FC9D-4486-BFD5-17E1B1BD0022}" type="datetimeFigureOut">
              <a:rPr lang="en-US" smtClean="0"/>
              <a:t>12/9/2024</a:t>
            </a:fld>
            <a:endParaRPr lang="en-US"/>
          </a:p>
        </p:txBody>
      </p:sp>
      <p:sp>
        <p:nvSpPr>
          <p:cNvPr id="5" name="Footer Placeholder 4">
            <a:extLst>
              <a:ext uri="{FF2B5EF4-FFF2-40B4-BE49-F238E27FC236}">
                <a16:creationId xmlns:a16="http://schemas.microsoft.com/office/drawing/2014/main" id="{E84003CB-969F-421C-982E-D67E5FAF0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6EBDDF-CE29-4E20-B612-E8310E2C701E}"/>
              </a:ext>
            </a:extLst>
          </p:cNvPr>
          <p:cNvSpPr>
            <a:spLocks noGrp="1"/>
          </p:cNvSpPr>
          <p:nvPr>
            <p:ph type="sldNum" sz="quarter" idx="12"/>
          </p:nvPr>
        </p:nvSpPr>
        <p:spPr/>
        <p:txBody>
          <a:bodyPr/>
          <a:lstStyle/>
          <a:p>
            <a:fld id="{D0C96023-FAD5-472E-8EC1-CCEC8C9D5253}" type="slidenum">
              <a:rPr lang="en-US" smtClean="0"/>
              <a:t>‹#›</a:t>
            </a:fld>
            <a:endParaRPr lang="en-US"/>
          </a:p>
        </p:txBody>
      </p:sp>
    </p:spTree>
    <p:extLst>
      <p:ext uri="{BB962C8B-B14F-4D97-AF65-F5344CB8AC3E}">
        <p14:creationId xmlns:p14="http://schemas.microsoft.com/office/powerpoint/2010/main" val="4117218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9C1A97-6528-4340-92F4-A1B141D62D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F126BB-E872-4939-B963-332DDF3F18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5473F4-E2C8-4779-B3BC-F698353D5F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CE6B7C-FC9D-4486-BFD5-17E1B1BD0022}" type="datetimeFigureOut">
              <a:rPr lang="en-US" smtClean="0"/>
              <a:t>12/9/2024</a:t>
            </a:fld>
            <a:endParaRPr lang="en-US"/>
          </a:p>
        </p:txBody>
      </p:sp>
      <p:sp>
        <p:nvSpPr>
          <p:cNvPr id="5" name="Footer Placeholder 4">
            <a:extLst>
              <a:ext uri="{FF2B5EF4-FFF2-40B4-BE49-F238E27FC236}">
                <a16:creationId xmlns:a16="http://schemas.microsoft.com/office/drawing/2014/main" id="{3AC0F424-78CC-41B2-8726-240BC37430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41E226-F2B8-4C8B-8A20-21823216E2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C96023-FAD5-472E-8EC1-CCEC8C9D5253}" type="slidenum">
              <a:rPr lang="en-US" smtClean="0"/>
              <a:t>‹#›</a:t>
            </a:fld>
            <a:endParaRPr lang="en-US"/>
          </a:p>
        </p:txBody>
      </p:sp>
    </p:spTree>
    <p:extLst>
      <p:ext uri="{BB962C8B-B14F-4D97-AF65-F5344CB8AC3E}">
        <p14:creationId xmlns:p14="http://schemas.microsoft.com/office/powerpoint/2010/main" val="356320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5915-E9D6-4CCC-83A3-368F8F51DBC7}"/>
              </a:ext>
            </a:extLst>
          </p:cNvPr>
          <p:cNvSpPr>
            <a:spLocks noGrp="1"/>
          </p:cNvSpPr>
          <p:nvPr>
            <p:ph type="ctrTitle"/>
          </p:nvPr>
        </p:nvSpPr>
        <p:spPr/>
        <p:txBody>
          <a:bodyPr>
            <a:normAutofit/>
          </a:bodyPr>
          <a:lstStyle/>
          <a:p>
            <a:r>
              <a:rPr lang="en-US" sz="5400" dirty="0"/>
              <a:t>We begin in the Name of Allah, the most merciful and beneficent</a:t>
            </a:r>
          </a:p>
        </p:txBody>
      </p:sp>
      <p:sp>
        <p:nvSpPr>
          <p:cNvPr id="3" name="Subtitle 2">
            <a:extLst>
              <a:ext uri="{FF2B5EF4-FFF2-40B4-BE49-F238E27FC236}">
                <a16:creationId xmlns:a16="http://schemas.microsoft.com/office/drawing/2014/main" id="{A80255B8-1902-4A3B-AFA2-5CEAEB52836F}"/>
              </a:ext>
            </a:extLst>
          </p:cNvPr>
          <p:cNvSpPr>
            <a:spLocks noGrp="1"/>
          </p:cNvSpPr>
          <p:nvPr>
            <p:ph type="subTitle" idx="1"/>
          </p:nvPr>
        </p:nvSpPr>
        <p:spPr>
          <a:xfrm>
            <a:off x="1641987" y="4472193"/>
            <a:ext cx="9144000" cy="1655762"/>
          </a:xfrm>
        </p:spPr>
        <p:txBody>
          <a:bodyPr>
            <a:normAutofit/>
          </a:bodyPr>
          <a:lstStyle/>
          <a:p>
            <a:r>
              <a:rPr lang="en-US" dirty="0"/>
              <a:t>Presentation on RRC by Haider Ali Khan,</a:t>
            </a:r>
          </a:p>
          <a:p>
            <a:r>
              <a:rPr lang="en-US" dirty="0"/>
              <a:t>CJ-IV, Mansehra</a:t>
            </a:r>
          </a:p>
        </p:txBody>
      </p:sp>
    </p:spTree>
    <p:extLst>
      <p:ext uri="{BB962C8B-B14F-4D97-AF65-F5344CB8AC3E}">
        <p14:creationId xmlns:p14="http://schemas.microsoft.com/office/powerpoint/2010/main" val="1325792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48598" name="Subtitle 2"/>
          <p:cNvSpPr>
            <a:spLocks noGrp="1"/>
          </p:cNvSpPr>
          <p:nvPr>
            <p:ph type="subTitle" idx="1"/>
          </p:nvPr>
        </p:nvSpPr>
        <p:spPr>
          <a:xfrm>
            <a:off x="1524000" y="0"/>
            <a:ext cx="9144000" cy="6858000"/>
          </a:xfrm>
          <a:blipFill dpi="0" rotWithShape="1">
            <a:blip r:embed="rId2">
              <a:alphaModFix amt="12000"/>
            </a:blip>
            <a:srcRect/>
            <a:stretch>
              <a:fillRect/>
            </a:stretch>
          </a:blipFill>
        </p:spPr>
        <p:txBody>
          <a:bodyPr>
            <a:normAutofit/>
          </a:bodyPr>
          <a:lstStyle/>
          <a:p>
            <a:pPr>
              <a:lnSpc>
                <a:spcPct val="115000"/>
              </a:lnSpc>
              <a:spcBef>
                <a:spcPts val="0"/>
              </a:spcBef>
              <a:spcAft>
                <a:spcPts val="1000"/>
              </a:spcAft>
            </a:pPr>
            <a:endParaRPr lang="en-US" sz="3200" b="1" u="sng" dirty="0">
              <a:latin typeface="Book Antiqua" panose="02040602050305030304" pitchFamily="18" charset="0"/>
              <a:ea typeface="Calibri" panose="020F0502020204030204" pitchFamily="34" charset="0"/>
              <a:cs typeface="Book Antiqua" panose="02040602050305030304" pitchFamily="18" charset="0"/>
            </a:endParaRPr>
          </a:p>
          <a:p>
            <a:pPr>
              <a:lnSpc>
                <a:spcPct val="115000"/>
              </a:lnSpc>
              <a:spcBef>
                <a:spcPts val="0"/>
              </a:spcBef>
              <a:spcAft>
                <a:spcPts val="1000"/>
              </a:spcAft>
            </a:pPr>
            <a:r>
              <a:rPr lang="en-US" sz="4400" dirty="0"/>
              <a:t>Establishment of  RRC</a:t>
            </a:r>
            <a:endParaRPr lang="en-US" sz="4400" b="1" u="sng" dirty="0">
              <a:latin typeface="Book Antiqua" panose="02040602050305030304" pitchFamily="18" charset="0"/>
              <a:ea typeface="Calibri" panose="020F0502020204030204" pitchFamily="34" charset="0"/>
              <a:cs typeface="Book Antiqua" panose="02040602050305030304" pitchFamily="18" charset="0"/>
            </a:endParaRPr>
          </a:p>
        </p:txBody>
      </p:sp>
      <p:sp>
        <p:nvSpPr>
          <p:cNvPr id="2" name="Rectangle 1">
            <a:extLst>
              <a:ext uri="{FF2B5EF4-FFF2-40B4-BE49-F238E27FC236}">
                <a16:creationId xmlns:a16="http://schemas.microsoft.com/office/drawing/2014/main" id="{702F2E58-68F4-4DF1-B9F2-83D4A5BCC74B}"/>
              </a:ext>
            </a:extLst>
          </p:cNvPr>
          <p:cNvSpPr/>
          <p:nvPr/>
        </p:nvSpPr>
        <p:spPr>
          <a:xfrm>
            <a:off x="1666568" y="2318406"/>
            <a:ext cx="8111613" cy="3046988"/>
          </a:xfrm>
          <a:prstGeom prst="rect">
            <a:avLst/>
          </a:prstGeom>
        </p:spPr>
        <p:txBody>
          <a:bodyPr wrap="square">
            <a:spAutoFit/>
          </a:bodyPr>
          <a:lstStyle/>
          <a:p>
            <a:pPr marL="342900" lvl="0" indent="-342900" algn="just">
              <a:buFont typeface="Wingdings" panose="05000000000000000000" pitchFamily="2" charset="2"/>
              <a:buChar char="Ø"/>
            </a:pPr>
            <a:r>
              <a:rPr lang="en-US" sz="3200" dirty="0"/>
              <a:t>The RRC was established under the directions of august Peshawar High Court in consultation with the representatives of Revenue Department.</a:t>
            </a:r>
          </a:p>
          <a:p>
            <a:pPr marL="342900" lvl="0" indent="-342900" algn="just">
              <a:buFont typeface="Wingdings" panose="05000000000000000000" pitchFamily="2" charset="2"/>
              <a:buChar char="Ø"/>
            </a:pPr>
            <a:r>
              <a:rPr lang="en-US" sz="3200" dirty="0"/>
              <a:t>SOPs devised with consultation of all the Districts were shared.</a:t>
            </a:r>
          </a:p>
        </p:txBody>
      </p:sp>
    </p:spTree>
    <p:extLst>
      <p:ext uri="{BB962C8B-B14F-4D97-AF65-F5344CB8AC3E}">
        <p14:creationId xmlns:p14="http://schemas.microsoft.com/office/powerpoint/2010/main" val="6716389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1048598" name="Subtitle 2"/>
          <p:cNvSpPr>
            <a:spLocks noGrp="1"/>
          </p:cNvSpPr>
          <p:nvPr>
            <p:ph type="subTitle" idx="1"/>
          </p:nvPr>
        </p:nvSpPr>
        <p:spPr>
          <a:xfrm>
            <a:off x="1445623" y="0"/>
            <a:ext cx="9144000" cy="6858000"/>
          </a:xfrm>
          <a:blipFill dpi="0" rotWithShape="1">
            <a:blip r:embed="rId2">
              <a:alphaModFix amt="12000"/>
            </a:blip>
            <a:srcRect/>
            <a:stretch>
              <a:fillRect/>
            </a:stretch>
          </a:blipFill>
        </p:spPr>
        <p:txBody>
          <a:bodyPr>
            <a:normAutofit/>
          </a:bodyPr>
          <a:lstStyle/>
          <a:p>
            <a:pPr>
              <a:lnSpc>
                <a:spcPct val="115000"/>
              </a:lnSpc>
              <a:spcBef>
                <a:spcPts val="0"/>
              </a:spcBef>
              <a:spcAft>
                <a:spcPts val="1000"/>
              </a:spcAft>
            </a:pPr>
            <a:r>
              <a:rPr lang="en-US" sz="3200" b="1" u="sng" dirty="0">
                <a:latin typeface="Book Antiqua" panose="02040602050305030304" pitchFamily="18" charset="0"/>
                <a:ea typeface="Calibri" panose="020F0502020204030204" pitchFamily="34" charset="0"/>
                <a:cs typeface="Book Antiqua" panose="02040602050305030304" pitchFamily="18" charset="0"/>
              </a:rPr>
              <a:t>Purposes of RRC</a:t>
            </a:r>
          </a:p>
          <a:p>
            <a:pPr>
              <a:lnSpc>
                <a:spcPct val="115000"/>
              </a:lnSpc>
              <a:spcBef>
                <a:spcPts val="0"/>
              </a:spcBef>
              <a:spcAft>
                <a:spcPts val="1000"/>
              </a:spcAft>
            </a:pPr>
            <a:endParaRPr lang="en-US" sz="3200" b="1" u="sng" dirty="0">
              <a:latin typeface="Book Antiqua" panose="02040602050305030304" pitchFamily="18" charset="0"/>
              <a:ea typeface="Calibri" panose="020F0502020204030204" pitchFamily="34" charset="0"/>
              <a:cs typeface="Book Antiqua" panose="02040602050305030304" pitchFamily="18" charset="0"/>
            </a:endParaRPr>
          </a:p>
        </p:txBody>
      </p:sp>
      <p:sp>
        <p:nvSpPr>
          <p:cNvPr id="3" name="Rectangle 2">
            <a:extLst>
              <a:ext uri="{FF2B5EF4-FFF2-40B4-BE49-F238E27FC236}">
                <a16:creationId xmlns:a16="http://schemas.microsoft.com/office/drawing/2014/main" id="{6742D80E-92CD-4260-91AA-89941B42F1E3}"/>
              </a:ext>
            </a:extLst>
          </p:cNvPr>
          <p:cNvSpPr/>
          <p:nvPr/>
        </p:nvSpPr>
        <p:spPr>
          <a:xfrm>
            <a:off x="1445623" y="1997839"/>
            <a:ext cx="9144000" cy="3970318"/>
          </a:xfrm>
          <a:prstGeom prst="rect">
            <a:avLst/>
          </a:prstGeom>
        </p:spPr>
        <p:txBody>
          <a:bodyPr wrap="square">
            <a:spAutoFit/>
          </a:bodyPr>
          <a:lstStyle/>
          <a:p>
            <a:pPr marL="342900" indent="-342900">
              <a:buFont typeface="Wingdings" panose="05000000000000000000" pitchFamily="2" charset="2"/>
              <a:buChar char="Ø"/>
            </a:pPr>
            <a:r>
              <a:rPr lang="en-US" sz="2800" dirty="0"/>
              <a:t>To establish a swift mechanism for production of revenue record before the Courts through a centralized office,</a:t>
            </a:r>
          </a:p>
          <a:p>
            <a:pPr marL="342900" indent="-342900">
              <a:buFont typeface="Wingdings" panose="05000000000000000000" pitchFamily="2" charset="2"/>
              <a:buChar char="Ø"/>
            </a:pPr>
            <a:r>
              <a:rPr lang="en-US" sz="2800" dirty="0"/>
              <a:t>To reduce the need for production of revenue officials in </a:t>
            </a:r>
            <a:r>
              <a:rPr lang="en-US" sz="2800"/>
              <a:t>private cases,</a:t>
            </a:r>
            <a:endParaRPr lang="en-US" sz="2800" dirty="0"/>
          </a:p>
          <a:p>
            <a:pPr marL="342900" indent="-342900">
              <a:buFont typeface="Wingdings" panose="05000000000000000000" pitchFamily="2" charset="2"/>
              <a:buChar char="Ø"/>
            </a:pPr>
            <a:r>
              <a:rPr lang="en-US" sz="2800" dirty="0"/>
              <a:t>To streamline the provision of revenue record to litigants from the revenue offices on payment of requisite fees levied by the said department,</a:t>
            </a:r>
          </a:p>
          <a:p>
            <a:pPr marL="342900" indent="-342900">
              <a:buFont typeface="Wingdings" panose="05000000000000000000" pitchFamily="2" charset="2"/>
              <a:buChar char="Ø"/>
            </a:pPr>
            <a:r>
              <a:rPr lang="en-US" sz="2800" dirty="0"/>
              <a:t>To ensure revenue record produced before the Court was authentic and properly attested for its admission</a:t>
            </a:r>
          </a:p>
        </p:txBody>
      </p:sp>
    </p:spTree>
    <p:extLst>
      <p:ext uri="{BB962C8B-B14F-4D97-AF65-F5344CB8AC3E}">
        <p14:creationId xmlns:p14="http://schemas.microsoft.com/office/powerpoint/2010/main" val="29433726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EBE6C-0221-4774-B88F-58B27AAA1FAF}"/>
              </a:ext>
            </a:extLst>
          </p:cNvPr>
          <p:cNvSpPr>
            <a:spLocks noGrp="1"/>
          </p:cNvSpPr>
          <p:nvPr>
            <p:ph type="title"/>
          </p:nvPr>
        </p:nvSpPr>
        <p:spPr>
          <a:effectLst>
            <a:reflection endPos="0" dir="5400000" sy="-100000" algn="bl" rotWithShape="0"/>
          </a:effectLst>
        </p:spPr>
        <p:txBody>
          <a:bodyPr/>
          <a:lstStyle/>
          <a:p>
            <a:pPr algn="ctr"/>
            <a:r>
              <a:rPr lang="en-US" dirty="0"/>
              <a:t>The evidentiary value of revenue record changed</a:t>
            </a:r>
          </a:p>
        </p:txBody>
      </p:sp>
      <p:sp>
        <p:nvSpPr>
          <p:cNvPr id="3" name="Content Placeholder 2">
            <a:extLst>
              <a:ext uri="{FF2B5EF4-FFF2-40B4-BE49-F238E27FC236}">
                <a16:creationId xmlns:a16="http://schemas.microsoft.com/office/drawing/2014/main" id="{0E284FB9-1E07-475D-8BC0-0AFE401E87F1}"/>
              </a:ext>
            </a:extLst>
          </p:cNvPr>
          <p:cNvSpPr>
            <a:spLocks noGrp="1"/>
          </p:cNvSpPr>
          <p:nvPr>
            <p:ph idx="1"/>
          </p:nvPr>
        </p:nvSpPr>
        <p:spPr/>
        <p:txBody>
          <a:bodyPr/>
          <a:lstStyle/>
          <a:p>
            <a:pPr lvl="0">
              <a:buFont typeface="Wingdings" panose="05000000000000000000" pitchFamily="2" charset="2"/>
              <a:buChar char="Ø"/>
            </a:pPr>
            <a:r>
              <a:rPr lang="en-US" dirty="0"/>
              <a:t>Ordinary procedure adopted by the Courts was that the revenue record was produced by revenue officials called as ‘official witnesses’ and they got it exhibited,</a:t>
            </a:r>
          </a:p>
          <a:p>
            <a:pPr lvl="0">
              <a:buFont typeface="Wingdings" panose="05000000000000000000" pitchFamily="2" charset="2"/>
              <a:buChar char="Ø"/>
            </a:pPr>
            <a:r>
              <a:rPr lang="en-US" dirty="0"/>
              <a:t>Now the parties were burdened with the responsibility to produce attested record in support of their cases with minimized appearance of revenue officials to explain only ancillary matters.</a:t>
            </a:r>
          </a:p>
        </p:txBody>
      </p:sp>
    </p:spTree>
    <p:extLst>
      <p:ext uri="{BB962C8B-B14F-4D97-AF65-F5344CB8AC3E}">
        <p14:creationId xmlns:p14="http://schemas.microsoft.com/office/powerpoint/2010/main" val="244617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08946-5CEF-40AC-AFD5-8511DFDD57F9}"/>
              </a:ext>
            </a:extLst>
          </p:cNvPr>
          <p:cNvSpPr>
            <a:spLocks noGrp="1"/>
          </p:cNvSpPr>
          <p:nvPr>
            <p:ph type="title"/>
          </p:nvPr>
        </p:nvSpPr>
        <p:spPr/>
        <p:txBody>
          <a:bodyPr/>
          <a:lstStyle/>
          <a:p>
            <a:pPr algn="ctr"/>
            <a:r>
              <a:rPr lang="en-US" dirty="0"/>
              <a:t>RRC Establishment</a:t>
            </a:r>
          </a:p>
        </p:txBody>
      </p:sp>
      <p:sp>
        <p:nvSpPr>
          <p:cNvPr id="3" name="Content Placeholder 2">
            <a:extLst>
              <a:ext uri="{FF2B5EF4-FFF2-40B4-BE49-F238E27FC236}">
                <a16:creationId xmlns:a16="http://schemas.microsoft.com/office/drawing/2014/main" id="{9BD0C7A3-398A-4292-A330-8DEC94EA780B}"/>
              </a:ext>
            </a:extLst>
          </p:cNvPr>
          <p:cNvSpPr>
            <a:spLocks noGrp="1"/>
          </p:cNvSpPr>
          <p:nvPr>
            <p:ph idx="1"/>
          </p:nvPr>
        </p:nvSpPr>
        <p:spPr/>
        <p:txBody>
          <a:bodyPr/>
          <a:lstStyle/>
          <a:p>
            <a:pPr lvl="0">
              <a:buFont typeface="Wingdings" panose="05000000000000000000" pitchFamily="2" charset="2"/>
              <a:buChar char="Ø"/>
            </a:pPr>
            <a:r>
              <a:rPr lang="en-US" dirty="0"/>
              <a:t>The Revenue Record Cell, established at each headquarter, is supervised by the District &amp; Sessions Judge of the district who is assigned the responsibility to look into all its affairs, including the complaints relating to the RRC. Senior Civil Judge (Admin) was assigned the additional responsibility to inspect its registers and all accounts matters,</a:t>
            </a:r>
          </a:p>
          <a:p>
            <a:pPr lvl="0">
              <a:buFont typeface="Wingdings" panose="05000000000000000000" pitchFamily="2" charset="2"/>
              <a:buChar char="Ø"/>
            </a:pPr>
            <a:r>
              <a:rPr lang="en-US" dirty="0"/>
              <a:t>The RRC comprised of two basic representatives, one assigned by the Courts while the other is from the Revenue Department. The official assigned by the Court is to be its incharge.  </a:t>
            </a:r>
          </a:p>
        </p:txBody>
      </p:sp>
    </p:spTree>
    <p:extLst>
      <p:ext uri="{BB962C8B-B14F-4D97-AF65-F5344CB8AC3E}">
        <p14:creationId xmlns:p14="http://schemas.microsoft.com/office/powerpoint/2010/main" val="4088831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5915-E9D6-4CCC-83A3-368F8F51DBC7}"/>
              </a:ext>
            </a:extLst>
          </p:cNvPr>
          <p:cNvSpPr>
            <a:spLocks noGrp="1"/>
          </p:cNvSpPr>
          <p:nvPr>
            <p:ph type="ctrTitle"/>
          </p:nvPr>
        </p:nvSpPr>
        <p:spPr>
          <a:xfrm>
            <a:off x="1524000" y="730045"/>
            <a:ext cx="9144000" cy="1263444"/>
          </a:xfrm>
        </p:spPr>
        <p:txBody>
          <a:bodyPr>
            <a:normAutofit/>
          </a:bodyPr>
          <a:lstStyle/>
          <a:p>
            <a:r>
              <a:rPr lang="en-US" sz="4000" dirty="0"/>
              <a:t>Procedure for procurement of Record through RRC</a:t>
            </a:r>
          </a:p>
        </p:txBody>
      </p:sp>
      <p:sp>
        <p:nvSpPr>
          <p:cNvPr id="3" name="Subtitle 2">
            <a:extLst>
              <a:ext uri="{FF2B5EF4-FFF2-40B4-BE49-F238E27FC236}">
                <a16:creationId xmlns:a16="http://schemas.microsoft.com/office/drawing/2014/main" id="{A80255B8-1902-4A3B-AFA2-5CEAEB52836F}"/>
              </a:ext>
            </a:extLst>
          </p:cNvPr>
          <p:cNvSpPr>
            <a:spLocks noGrp="1"/>
          </p:cNvSpPr>
          <p:nvPr>
            <p:ph type="subTitle" idx="1"/>
          </p:nvPr>
        </p:nvSpPr>
        <p:spPr>
          <a:xfrm>
            <a:off x="1641987" y="2846439"/>
            <a:ext cx="9144000" cy="3281516"/>
          </a:xfrm>
        </p:spPr>
        <p:txBody>
          <a:bodyPr>
            <a:normAutofit/>
          </a:bodyPr>
          <a:lstStyle/>
          <a:p>
            <a:r>
              <a:rPr lang="en-US" b="1" u="sng" dirty="0"/>
              <a:t>Courts will issue notice for revenue record through RRC and it would be incumbent on the revenue official to; </a:t>
            </a:r>
          </a:p>
          <a:p>
            <a:pPr marL="342900" indent="-342900" algn="just">
              <a:buFont typeface="Wingdings" panose="05000000000000000000" pitchFamily="2" charset="2"/>
              <a:buChar char="Ø"/>
            </a:pPr>
            <a:r>
              <a:rPr lang="en-US" dirty="0"/>
              <a:t>Prepare any record on demand from RRC as per notice issued from Moharrir of a Court and no private applications of parties or counsels will be entertained by RRC except the notice issued by the Court. Proforma/Form-A was specifically devised for this purpose which is in shape of notice and corresponds to the list of documents relied by the parties in their evidence.</a:t>
            </a:r>
          </a:p>
        </p:txBody>
      </p:sp>
    </p:spTree>
    <p:extLst>
      <p:ext uri="{BB962C8B-B14F-4D97-AF65-F5344CB8AC3E}">
        <p14:creationId xmlns:p14="http://schemas.microsoft.com/office/powerpoint/2010/main" val="103206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5915-E9D6-4CCC-83A3-368F8F51DBC7}"/>
              </a:ext>
            </a:extLst>
          </p:cNvPr>
          <p:cNvSpPr>
            <a:spLocks noGrp="1"/>
          </p:cNvSpPr>
          <p:nvPr>
            <p:ph type="ctrTitle"/>
          </p:nvPr>
        </p:nvSpPr>
        <p:spPr>
          <a:xfrm>
            <a:off x="1524000" y="730045"/>
            <a:ext cx="9144000" cy="1263444"/>
          </a:xfrm>
        </p:spPr>
        <p:txBody>
          <a:bodyPr>
            <a:normAutofit/>
          </a:bodyPr>
          <a:lstStyle/>
          <a:p>
            <a:r>
              <a:rPr lang="en-US" sz="4000" dirty="0"/>
              <a:t>Procedure for procurement of Record through RRC contd.</a:t>
            </a:r>
          </a:p>
        </p:txBody>
      </p:sp>
      <p:sp>
        <p:nvSpPr>
          <p:cNvPr id="3" name="Subtitle 2">
            <a:extLst>
              <a:ext uri="{FF2B5EF4-FFF2-40B4-BE49-F238E27FC236}">
                <a16:creationId xmlns:a16="http://schemas.microsoft.com/office/drawing/2014/main" id="{A80255B8-1902-4A3B-AFA2-5CEAEB52836F}"/>
              </a:ext>
            </a:extLst>
          </p:cNvPr>
          <p:cNvSpPr>
            <a:spLocks noGrp="1"/>
          </p:cNvSpPr>
          <p:nvPr>
            <p:ph type="subTitle" idx="1"/>
          </p:nvPr>
        </p:nvSpPr>
        <p:spPr>
          <a:xfrm>
            <a:off x="1641987" y="2846439"/>
            <a:ext cx="9144000" cy="3281516"/>
          </a:xfrm>
        </p:spPr>
        <p:txBody>
          <a:bodyPr>
            <a:normAutofit lnSpcReduction="10000"/>
          </a:bodyPr>
          <a:lstStyle/>
          <a:p>
            <a:pPr marL="342900" indent="-342900" algn="just">
              <a:buFont typeface="Wingdings" panose="05000000000000000000" pitchFamily="2" charset="2"/>
              <a:buChar char="Ø"/>
            </a:pPr>
            <a:r>
              <a:rPr lang="en-US" dirty="0"/>
              <a:t>The notice from Moharrir should be for specific record and the record so prepared will be submitted to RRC along with the Challan of estimated costs on preparation of record,</a:t>
            </a:r>
          </a:p>
          <a:p>
            <a:pPr marL="342900" indent="-342900" algn="just">
              <a:buFont typeface="Wingdings" panose="05000000000000000000" pitchFamily="2" charset="2"/>
              <a:buChar char="Ø"/>
            </a:pPr>
            <a:r>
              <a:rPr lang="en-US" dirty="0"/>
              <a:t>The litigant or Lawyer will submit the costs as per Challan and show receipts to concerned officials in RRC but such record will never be attested, endorsed or stamped by RRC staff or handed over to parties but transmitted to the Court concerned, </a:t>
            </a:r>
          </a:p>
          <a:p>
            <a:pPr marL="342900" indent="-342900" algn="just">
              <a:buFont typeface="Wingdings" panose="05000000000000000000" pitchFamily="2" charset="2"/>
              <a:buChar char="Ø"/>
            </a:pPr>
            <a:r>
              <a:rPr lang="en-US" dirty="0"/>
              <a:t>For the purpose of maintaining the record of demands and challans, separate registers will be maintained by the RRC.</a:t>
            </a:r>
          </a:p>
        </p:txBody>
      </p:sp>
    </p:spTree>
    <p:extLst>
      <p:ext uri="{BB962C8B-B14F-4D97-AF65-F5344CB8AC3E}">
        <p14:creationId xmlns:p14="http://schemas.microsoft.com/office/powerpoint/2010/main" val="1691918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08946-5CEF-40AC-AFD5-8511DFDD57F9}"/>
              </a:ext>
            </a:extLst>
          </p:cNvPr>
          <p:cNvSpPr>
            <a:spLocks noGrp="1"/>
          </p:cNvSpPr>
          <p:nvPr>
            <p:ph type="title"/>
          </p:nvPr>
        </p:nvSpPr>
        <p:spPr/>
        <p:txBody>
          <a:bodyPr/>
          <a:lstStyle/>
          <a:p>
            <a:pPr algn="ctr"/>
            <a:r>
              <a:rPr lang="en-US" dirty="0"/>
              <a:t>Procedure for procurement of Record through RRC contd.</a:t>
            </a:r>
          </a:p>
        </p:txBody>
      </p:sp>
      <p:sp>
        <p:nvSpPr>
          <p:cNvPr id="3" name="Content Placeholder 2">
            <a:extLst>
              <a:ext uri="{FF2B5EF4-FFF2-40B4-BE49-F238E27FC236}">
                <a16:creationId xmlns:a16="http://schemas.microsoft.com/office/drawing/2014/main" id="{9BD0C7A3-398A-4292-A330-8DEC94EA780B}"/>
              </a:ext>
            </a:extLst>
          </p:cNvPr>
          <p:cNvSpPr>
            <a:spLocks noGrp="1"/>
          </p:cNvSpPr>
          <p:nvPr>
            <p:ph idx="1"/>
          </p:nvPr>
        </p:nvSpPr>
        <p:spPr>
          <a:xfrm>
            <a:off x="838200" y="2433483"/>
            <a:ext cx="10515600" cy="3743479"/>
          </a:xfrm>
        </p:spPr>
        <p:txBody>
          <a:bodyPr/>
          <a:lstStyle/>
          <a:p>
            <a:pPr lvl="0">
              <a:buFont typeface="Wingdings" panose="05000000000000000000" pitchFamily="2" charset="2"/>
              <a:buChar char="Ø"/>
            </a:pPr>
            <a:r>
              <a:rPr lang="en-US" dirty="0"/>
              <a:t>The revenue officer, submitting record in RRC will obtain seal/signature from RRC as token of proof of preparing and submitting record as per applications while RRC will maintain proper registers for entries and correspondence with the Courts and revenue office as regards the preparation, handing over of applications, notices and fee-challans etc.</a:t>
            </a:r>
          </a:p>
        </p:txBody>
      </p:sp>
    </p:spTree>
    <p:extLst>
      <p:ext uri="{BB962C8B-B14F-4D97-AF65-F5344CB8AC3E}">
        <p14:creationId xmlns:p14="http://schemas.microsoft.com/office/powerpoint/2010/main" val="3073377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5915-E9D6-4CCC-83A3-368F8F51DBC7}"/>
              </a:ext>
            </a:extLst>
          </p:cNvPr>
          <p:cNvSpPr>
            <a:spLocks noGrp="1"/>
          </p:cNvSpPr>
          <p:nvPr>
            <p:ph type="ctrTitle"/>
          </p:nvPr>
        </p:nvSpPr>
        <p:spPr>
          <a:xfrm>
            <a:off x="1524000" y="730045"/>
            <a:ext cx="9144000" cy="1263444"/>
          </a:xfrm>
        </p:spPr>
        <p:txBody>
          <a:bodyPr>
            <a:normAutofit/>
          </a:bodyPr>
          <a:lstStyle/>
          <a:p>
            <a:r>
              <a:rPr lang="en-US" sz="4000" dirty="0"/>
              <a:t>Procedure for procurement of Record through RRC contd.</a:t>
            </a:r>
          </a:p>
        </p:txBody>
      </p:sp>
      <p:sp>
        <p:nvSpPr>
          <p:cNvPr id="3" name="Subtitle 2">
            <a:extLst>
              <a:ext uri="{FF2B5EF4-FFF2-40B4-BE49-F238E27FC236}">
                <a16:creationId xmlns:a16="http://schemas.microsoft.com/office/drawing/2014/main" id="{A80255B8-1902-4A3B-AFA2-5CEAEB52836F}"/>
              </a:ext>
            </a:extLst>
          </p:cNvPr>
          <p:cNvSpPr>
            <a:spLocks noGrp="1"/>
          </p:cNvSpPr>
          <p:nvPr>
            <p:ph type="subTitle" idx="1"/>
          </p:nvPr>
        </p:nvSpPr>
        <p:spPr>
          <a:xfrm>
            <a:off x="1641987" y="2123768"/>
            <a:ext cx="9144000" cy="4004187"/>
          </a:xfrm>
        </p:spPr>
        <p:txBody>
          <a:bodyPr>
            <a:noAutofit/>
          </a:bodyPr>
          <a:lstStyle/>
          <a:p>
            <a:pPr marL="342900" indent="-342900" algn="just">
              <a:buFont typeface="Wingdings" panose="05000000000000000000" pitchFamily="2" charset="2"/>
              <a:buChar char="Ø"/>
            </a:pPr>
            <a:r>
              <a:rPr lang="en-US" dirty="0"/>
              <a:t>The record will be prepared within 30 days from the date of application or notice and once received in RRC, same will be deposited in the Court concerned immediately on or before the date fixed,</a:t>
            </a:r>
          </a:p>
          <a:p>
            <a:pPr marL="342900" indent="-342900" algn="just">
              <a:buFont typeface="Wingdings" panose="05000000000000000000" pitchFamily="2" charset="2"/>
              <a:buChar char="Ø"/>
            </a:pPr>
            <a:r>
              <a:rPr lang="en-US" dirty="0"/>
              <a:t>In case of any shortcoming or delay or other ancillary issues the matter is to be reported to the office of Honourable District &amp; Sessions Judge by the Incharge RR or Committee regarding RRC for effective solutions at the end of Courts or the DC office for any non-compliance or non co-operation of revenue staff.</a:t>
            </a:r>
          </a:p>
          <a:p>
            <a:pPr marL="342900" indent="-342900" algn="just">
              <a:buFont typeface="Wingdings" panose="05000000000000000000" pitchFamily="2" charset="2"/>
              <a:buChar char="Ø"/>
            </a:pPr>
            <a:r>
              <a:rPr lang="en-US" dirty="0"/>
              <a:t>A report will also be filed twice a month by Incharge RRC regarding the functioning of RRC.</a:t>
            </a:r>
          </a:p>
        </p:txBody>
      </p:sp>
    </p:spTree>
    <p:extLst>
      <p:ext uri="{BB962C8B-B14F-4D97-AF65-F5344CB8AC3E}">
        <p14:creationId xmlns:p14="http://schemas.microsoft.com/office/powerpoint/2010/main" val="1692267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EBE6C-0221-4774-B88F-58B27AAA1FAF}"/>
              </a:ext>
            </a:extLst>
          </p:cNvPr>
          <p:cNvSpPr>
            <a:spLocks noGrp="1"/>
          </p:cNvSpPr>
          <p:nvPr>
            <p:ph type="title"/>
          </p:nvPr>
        </p:nvSpPr>
        <p:spPr/>
        <p:txBody>
          <a:bodyPr/>
          <a:lstStyle/>
          <a:p>
            <a:pPr algn="ctr"/>
            <a:r>
              <a:rPr lang="en-US" dirty="0"/>
              <a:t>Public Awareness</a:t>
            </a:r>
          </a:p>
        </p:txBody>
      </p:sp>
      <p:sp>
        <p:nvSpPr>
          <p:cNvPr id="3" name="Content Placeholder 2">
            <a:extLst>
              <a:ext uri="{FF2B5EF4-FFF2-40B4-BE49-F238E27FC236}">
                <a16:creationId xmlns:a16="http://schemas.microsoft.com/office/drawing/2014/main" id="{0E284FB9-1E07-475D-8BC0-0AFE401E87F1}"/>
              </a:ext>
            </a:extLst>
          </p:cNvPr>
          <p:cNvSpPr>
            <a:spLocks noGrp="1"/>
          </p:cNvSpPr>
          <p:nvPr>
            <p:ph idx="1"/>
          </p:nvPr>
        </p:nvSpPr>
        <p:spPr>
          <a:xfrm>
            <a:off x="838200" y="2227005"/>
            <a:ext cx="10515600" cy="3949957"/>
          </a:xfrm>
        </p:spPr>
        <p:txBody>
          <a:bodyPr/>
          <a:lstStyle/>
          <a:p>
            <a:pPr lvl="0">
              <a:buFont typeface="Wingdings" panose="05000000000000000000" pitchFamily="2" charset="2"/>
              <a:buChar char="Ø"/>
            </a:pPr>
            <a:r>
              <a:rPr lang="en-US" dirty="0"/>
              <a:t>For public and Courts, the SOPs have already been disseminated in Urdu language and provided to Courts, RRC, Moharrirs and Revenue officers for their consideration through the office of Hon’ble DSJ.</a:t>
            </a:r>
          </a:p>
          <a:p>
            <a:pPr lvl="0">
              <a:buFont typeface="Wingdings" panose="05000000000000000000" pitchFamily="2" charset="2"/>
              <a:buChar char="Ø"/>
            </a:pPr>
            <a:r>
              <a:rPr lang="en-US" dirty="0"/>
              <a:t>Interactive sessions have been held with revenue officials, one with the Tehsildars of the District, the other with the representatives of Patwaris to emphasize on them the purpose of RRC and to get their feedback and support on the RRC,</a:t>
            </a:r>
          </a:p>
        </p:txBody>
      </p:sp>
    </p:spTree>
    <p:extLst>
      <p:ext uri="{BB962C8B-B14F-4D97-AF65-F5344CB8AC3E}">
        <p14:creationId xmlns:p14="http://schemas.microsoft.com/office/powerpoint/2010/main" val="43860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Detail of fees for Certified Revenue Record determined by Collector.</a:t>
            </a:r>
            <a:endParaRPr lang="ur-PK" dirty="0"/>
          </a:p>
        </p:txBody>
      </p:sp>
      <p:graphicFrame>
        <p:nvGraphicFramePr>
          <p:cNvPr id="4" name="Content Placeholder 3"/>
          <p:cNvGraphicFramePr>
            <a:graphicFrameLocks noGrp="1"/>
          </p:cNvGraphicFramePr>
          <p:nvPr>
            <p:ph idx="1"/>
          </p:nvPr>
        </p:nvGraphicFramePr>
        <p:xfrm>
          <a:off x="838200" y="1825625"/>
          <a:ext cx="10515600" cy="2966720"/>
        </p:xfrm>
        <a:graphic>
          <a:graphicData uri="http://schemas.openxmlformats.org/drawingml/2006/table">
            <a:tbl>
              <a:tblPr rtl="1" firstRow="1" bandRow="1">
                <a:tableStyleId>{5C22544A-7EE6-4342-B048-85BDC9FD1C3A}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370840">
                <a:tc>
                  <a:txBody>
                    <a:bodyPr/>
                    <a:lstStyle/>
                    <a:p>
                      <a:pPr rtl="1"/>
                      <a:r>
                        <a:rPr lang="en-US" dirty="0"/>
                        <a:t>Urgent Fees</a:t>
                      </a:r>
                      <a:endParaRPr lang="ur-PK" dirty="0"/>
                    </a:p>
                  </a:txBody>
                  <a:tcPr/>
                </a:tc>
                <a:tc>
                  <a:txBody>
                    <a:bodyPr/>
                    <a:lstStyle/>
                    <a:p>
                      <a:pPr rtl="1"/>
                      <a:r>
                        <a:rPr lang="en-US" dirty="0"/>
                        <a:t>Normal Fees</a:t>
                      </a:r>
                      <a:endParaRPr lang="ur-PK" dirty="0"/>
                    </a:p>
                  </a:txBody>
                  <a:tcPr/>
                </a:tc>
                <a:tc>
                  <a:txBody>
                    <a:bodyPr/>
                    <a:lstStyle/>
                    <a:p>
                      <a:pPr rtl="1"/>
                      <a:r>
                        <a:rPr lang="en-US" dirty="0"/>
                        <a:t>Documents</a:t>
                      </a:r>
                      <a:endParaRPr lang="ur-PK" dirty="0"/>
                    </a:p>
                  </a:txBody>
                  <a:tcPr/>
                </a:tc>
                <a:tc>
                  <a:txBody>
                    <a:bodyPr/>
                    <a:lstStyle/>
                    <a:p>
                      <a:pPr rtl="1"/>
                      <a:r>
                        <a:rPr lang="en-US" dirty="0"/>
                        <a:t>SR No</a:t>
                      </a:r>
                      <a:endParaRPr lang="ur-PK" dirty="0"/>
                    </a:p>
                  </a:txBody>
                  <a:tcPr/>
                </a:tc>
                <a:extLst>
                  <a:ext uri="{0D108BD9-81ED-4DB2-BD59-A6C34878D82A}">
                    <a16:rowId xmlns:a16="http://schemas.microsoft.com/office/drawing/2014/main" val="10000"/>
                  </a:ext>
                </a:extLst>
              </a:tr>
              <a:tr h="370840">
                <a:tc>
                  <a:txBody>
                    <a:bodyPr/>
                    <a:lstStyle/>
                    <a:p>
                      <a:pPr rtl="1"/>
                      <a:r>
                        <a:rPr lang="en-US" dirty="0"/>
                        <a:t>500</a:t>
                      </a:r>
                      <a:endParaRPr lang="ur-PK" dirty="0"/>
                    </a:p>
                  </a:txBody>
                  <a:tcPr/>
                </a:tc>
                <a:tc>
                  <a:txBody>
                    <a:bodyPr/>
                    <a:lstStyle/>
                    <a:p>
                      <a:pPr rtl="1"/>
                      <a:r>
                        <a:rPr lang="en-US" dirty="0"/>
                        <a:t>300</a:t>
                      </a:r>
                      <a:endParaRPr lang="ur-PK" dirty="0"/>
                    </a:p>
                  </a:txBody>
                  <a:tcPr/>
                </a:tc>
                <a:tc>
                  <a:txBody>
                    <a:bodyPr/>
                    <a:lstStyle/>
                    <a:p>
                      <a:pPr rtl="1"/>
                      <a:r>
                        <a:rPr lang="en-US" dirty="0"/>
                        <a:t>Mutation </a:t>
                      </a:r>
                      <a:endParaRPr lang="ur-PK" dirty="0"/>
                    </a:p>
                  </a:txBody>
                  <a:tcPr/>
                </a:tc>
                <a:tc>
                  <a:txBody>
                    <a:bodyPr/>
                    <a:lstStyle/>
                    <a:p>
                      <a:pPr rtl="1"/>
                      <a:r>
                        <a:rPr lang="en-US" dirty="0"/>
                        <a:t>1</a:t>
                      </a:r>
                      <a:endParaRPr lang="ur-PK" dirty="0"/>
                    </a:p>
                  </a:txBody>
                  <a:tcPr/>
                </a:tc>
                <a:extLst>
                  <a:ext uri="{0D108BD9-81ED-4DB2-BD59-A6C34878D82A}">
                    <a16:rowId xmlns:a16="http://schemas.microsoft.com/office/drawing/2014/main" val="10001"/>
                  </a:ext>
                </a:extLst>
              </a:tr>
              <a:tr h="370840">
                <a:tc>
                  <a:txBody>
                    <a:bodyPr/>
                    <a:lstStyle/>
                    <a:p>
                      <a:pPr rtl="1"/>
                      <a:r>
                        <a:rPr lang="en-US" dirty="0"/>
                        <a:t>300 per </a:t>
                      </a:r>
                      <a:r>
                        <a:rPr lang="en-US" dirty="0" err="1"/>
                        <a:t>Khatoni</a:t>
                      </a:r>
                      <a:endParaRPr lang="ur-PK" dirty="0"/>
                    </a:p>
                  </a:txBody>
                  <a:tcPr/>
                </a:tc>
                <a:tc>
                  <a:txBody>
                    <a:bodyPr/>
                    <a:lstStyle/>
                    <a:p>
                      <a:pPr rtl="1"/>
                      <a:r>
                        <a:rPr lang="en-US" dirty="0"/>
                        <a:t>100 Per </a:t>
                      </a:r>
                      <a:r>
                        <a:rPr lang="en-US" dirty="0" err="1"/>
                        <a:t>khatoni</a:t>
                      </a:r>
                      <a:endParaRPr lang="ur-PK" dirty="0"/>
                    </a:p>
                  </a:txBody>
                  <a:tcPr/>
                </a:tc>
                <a:tc>
                  <a:txBody>
                    <a:bodyPr/>
                    <a:lstStyle/>
                    <a:p>
                      <a:pPr rtl="1"/>
                      <a:r>
                        <a:rPr lang="en-US" dirty="0" err="1"/>
                        <a:t>Fard</a:t>
                      </a:r>
                      <a:r>
                        <a:rPr lang="en-US" dirty="0"/>
                        <a:t> </a:t>
                      </a:r>
                      <a:endParaRPr lang="ur-PK" dirty="0"/>
                    </a:p>
                  </a:txBody>
                  <a:tcPr/>
                </a:tc>
                <a:tc>
                  <a:txBody>
                    <a:bodyPr/>
                    <a:lstStyle/>
                    <a:p>
                      <a:pPr rtl="1"/>
                      <a:r>
                        <a:rPr lang="en-US" dirty="0"/>
                        <a:t>2</a:t>
                      </a:r>
                      <a:endParaRPr lang="ur-PK" dirty="0"/>
                    </a:p>
                  </a:txBody>
                  <a:tcPr/>
                </a:tc>
                <a:extLst>
                  <a:ext uri="{0D108BD9-81ED-4DB2-BD59-A6C34878D82A}">
                    <a16:rowId xmlns:a16="http://schemas.microsoft.com/office/drawing/2014/main" val="10002"/>
                  </a:ext>
                </a:extLst>
              </a:tr>
              <a:tr h="370840">
                <a:tc>
                  <a:txBody>
                    <a:bodyPr/>
                    <a:lstStyle/>
                    <a:p>
                      <a:pPr rtl="1"/>
                      <a:r>
                        <a:rPr lang="en-US" dirty="0"/>
                        <a:t>300 per </a:t>
                      </a:r>
                      <a:r>
                        <a:rPr lang="en-US" dirty="0" err="1"/>
                        <a:t>khatoni</a:t>
                      </a:r>
                      <a:endParaRPr lang="ur-PK" dirty="0"/>
                    </a:p>
                  </a:txBody>
                  <a:tcPr/>
                </a:tc>
                <a:tc>
                  <a:txBody>
                    <a:bodyPr/>
                    <a:lstStyle/>
                    <a:p>
                      <a:pPr rtl="1"/>
                      <a:r>
                        <a:rPr lang="en-US" dirty="0"/>
                        <a:t>100 per </a:t>
                      </a:r>
                      <a:r>
                        <a:rPr lang="en-US" dirty="0" err="1"/>
                        <a:t>khatoni</a:t>
                      </a:r>
                      <a:endParaRPr lang="ur-PK" dirty="0"/>
                    </a:p>
                  </a:txBody>
                  <a:tcPr/>
                </a:tc>
                <a:tc>
                  <a:txBody>
                    <a:bodyPr/>
                    <a:lstStyle/>
                    <a:p>
                      <a:pPr rtl="1"/>
                      <a:r>
                        <a:rPr lang="en-US" dirty="0"/>
                        <a:t>Statement</a:t>
                      </a:r>
                      <a:r>
                        <a:rPr lang="en-US" baseline="0" dirty="0"/>
                        <a:t> of ownership</a:t>
                      </a:r>
                      <a:endParaRPr lang="ur-PK" dirty="0"/>
                    </a:p>
                  </a:txBody>
                  <a:tcPr/>
                </a:tc>
                <a:tc>
                  <a:txBody>
                    <a:bodyPr/>
                    <a:lstStyle/>
                    <a:p>
                      <a:pPr rtl="1"/>
                      <a:r>
                        <a:rPr lang="en-US" dirty="0"/>
                        <a:t>3</a:t>
                      </a:r>
                      <a:endParaRPr lang="ur-PK" dirty="0"/>
                    </a:p>
                  </a:txBody>
                  <a:tcPr/>
                </a:tc>
                <a:extLst>
                  <a:ext uri="{0D108BD9-81ED-4DB2-BD59-A6C34878D82A}">
                    <a16:rowId xmlns:a16="http://schemas.microsoft.com/office/drawing/2014/main" val="10003"/>
                  </a:ext>
                </a:extLst>
              </a:tr>
              <a:tr h="370840">
                <a:tc>
                  <a:txBody>
                    <a:bodyPr/>
                    <a:lstStyle/>
                    <a:p>
                      <a:pPr rtl="1"/>
                      <a:r>
                        <a:rPr lang="en-US" dirty="0"/>
                        <a:t>300 per Survey</a:t>
                      </a:r>
                      <a:endParaRPr lang="ur-PK" dirty="0"/>
                    </a:p>
                  </a:txBody>
                  <a:tcPr/>
                </a:tc>
                <a:tc>
                  <a:txBody>
                    <a:bodyPr/>
                    <a:lstStyle/>
                    <a:p>
                      <a:pPr algn="r" rtl="0"/>
                      <a:r>
                        <a:rPr lang="en-US" dirty="0"/>
                        <a:t>100 per survey</a:t>
                      </a:r>
                      <a:r>
                        <a:rPr lang="en-US" baseline="0" dirty="0"/>
                        <a:t> No</a:t>
                      </a:r>
                      <a:r>
                        <a:rPr lang="ur-PK" dirty="0"/>
                        <a:t>          </a:t>
                      </a:r>
                      <a:r>
                        <a:rPr lang="ur-PK" baseline="0" dirty="0"/>
                        <a:t> </a:t>
                      </a:r>
                      <a:endParaRPr lang="ur-PK" dirty="0"/>
                    </a:p>
                  </a:txBody>
                  <a:tcPr/>
                </a:tc>
                <a:tc>
                  <a:txBody>
                    <a:bodyPr/>
                    <a:lstStyle/>
                    <a:p>
                      <a:pPr rtl="1"/>
                      <a:r>
                        <a:rPr lang="en-US" dirty="0" err="1"/>
                        <a:t>Girdawari</a:t>
                      </a:r>
                      <a:endParaRPr lang="ur-PK" dirty="0"/>
                    </a:p>
                  </a:txBody>
                  <a:tcPr/>
                </a:tc>
                <a:tc>
                  <a:txBody>
                    <a:bodyPr/>
                    <a:lstStyle/>
                    <a:p>
                      <a:pPr rtl="1"/>
                      <a:r>
                        <a:rPr lang="ur-PK" dirty="0"/>
                        <a:t>4</a:t>
                      </a:r>
                    </a:p>
                  </a:txBody>
                  <a:tcPr/>
                </a:tc>
                <a:extLst>
                  <a:ext uri="{0D108BD9-81ED-4DB2-BD59-A6C34878D82A}">
                    <a16:rowId xmlns:a16="http://schemas.microsoft.com/office/drawing/2014/main" val="10004"/>
                  </a:ext>
                </a:extLst>
              </a:tr>
              <a:tr h="370840">
                <a:tc>
                  <a:txBody>
                    <a:bodyPr/>
                    <a:lstStyle/>
                    <a:p>
                      <a:pPr rtl="1"/>
                      <a:r>
                        <a:rPr lang="en-US" dirty="0"/>
                        <a:t>300 per Survey </a:t>
                      </a:r>
                      <a:endParaRPr lang="ur-PK" dirty="0"/>
                    </a:p>
                  </a:txBody>
                  <a:tcPr/>
                </a:tc>
                <a:tc>
                  <a:txBody>
                    <a:bodyPr/>
                    <a:lstStyle/>
                    <a:p>
                      <a:pPr rtl="1"/>
                      <a:r>
                        <a:rPr lang="en-US" dirty="0"/>
                        <a:t>100 per Survey</a:t>
                      </a:r>
                      <a:r>
                        <a:rPr lang="en-US" baseline="0" dirty="0"/>
                        <a:t> No</a:t>
                      </a:r>
                      <a:endParaRPr lang="ur-PK" dirty="0"/>
                    </a:p>
                  </a:txBody>
                  <a:tcPr/>
                </a:tc>
                <a:tc>
                  <a:txBody>
                    <a:bodyPr/>
                    <a:lstStyle/>
                    <a:p>
                      <a:pPr rtl="1"/>
                      <a:r>
                        <a:rPr lang="en-US" dirty="0" err="1"/>
                        <a:t>Aks</a:t>
                      </a:r>
                      <a:r>
                        <a:rPr lang="en-US" dirty="0"/>
                        <a:t> </a:t>
                      </a:r>
                      <a:r>
                        <a:rPr lang="en-US" dirty="0" err="1"/>
                        <a:t>Shajar</a:t>
                      </a:r>
                      <a:r>
                        <a:rPr lang="en-US" dirty="0"/>
                        <a:t> </a:t>
                      </a:r>
                      <a:r>
                        <a:rPr lang="en-US" dirty="0" err="1"/>
                        <a:t>Kashtwar</a:t>
                      </a:r>
                      <a:endParaRPr lang="ur-PK" dirty="0"/>
                    </a:p>
                  </a:txBody>
                  <a:tcPr/>
                </a:tc>
                <a:tc>
                  <a:txBody>
                    <a:bodyPr/>
                    <a:lstStyle/>
                    <a:p>
                      <a:pPr rtl="1"/>
                      <a:r>
                        <a:rPr lang="en-US" dirty="0"/>
                        <a:t>5</a:t>
                      </a:r>
                      <a:endParaRPr lang="ur-PK" dirty="0"/>
                    </a:p>
                  </a:txBody>
                  <a:tcPr/>
                </a:tc>
                <a:extLst>
                  <a:ext uri="{0D108BD9-81ED-4DB2-BD59-A6C34878D82A}">
                    <a16:rowId xmlns:a16="http://schemas.microsoft.com/office/drawing/2014/main" val="10005"/>
                  </a:ext>
                </a:extLst>
              </a:tr>
              <a:tr h="370840">
                <a:tc>
                  <a:txBody>
                    <a:bodyPr/>
                    <a:lstStyle/>
                    <a:p>
                      <a:pPr rtl="1"/>
                      <a:r>
                        <a:rPr lang="en-US" dirty="0"/>
                        <a:t>300 per page</a:t>
                      </a:r>
                      <a:endParaRPr lang="ur-PK" dirty="0"/>
                    </a:p>
                  </a:txBody>
                  <a:tcPr/>
                </a:tc>
                <a:tc>
                  <a:txBody>
                    <a:bodyPr/>
                    <a:lstStyle/>
                    <a:p>
                      <a:pPr rtl="1"/>
                      <a:r>
                        <a:rPr lang="en-US" dirty="0"/>
                        <a:t>100 per Page</a:t>
                      </a:r>
                      <a:endParaRPr lang="ur-PK" dirty="0"/>
                    </a:p>
                  </a:txBody>
                  <a:tcPr/>
                </a:tc>
                <a:tc>
                  <a:txBody>
                    <a:bodyPr/>
                    <a:lstStyle/>
                    <a:p>
                      <a:pPr rtl="1"/>
                      <a:r>
                        <a:rPr lang="en-US" dirty="0"/>
                        <a:t>Average</a:t>
                      </a:r>
                      <a:r>
                        <a:rPr lang="en-US" baseline="0" dirty="0"/>
                        <a:t>/</a:t>
                      </a:r>
                      <a:r>
                        <a:rPr lang="en-US" baseline="0" dirty="0" err="1"/>
                        <a:t>Owst</a:t>
                      </a:r>
                      <a:endParaRPr lang="ur-PK" dirty="0"/>
                    </a:p>
                  </a:txBody>
                  <a:tcPr/>
                </a:tc>
                <a:tc>
                  <a:txBody>
                    <a:bodyPr/>
                    <a:lstStyle/>
                    <a:p>
                      <a:pPr rtl="1"/>
                      <a:r>
                        <a:rPr lang="en-US" dirty="0"/>
                        <a:t>6</a:t>
                      </a:r>
                      <a:endParaRPr lang="ur-PK" dirty="0"/>
                    </a:p>
                  </a:txBody>
                  <a:tcPr/>
                </a:tc>
                <a:extLst>
                  <a:ext uri="{0D108BD9-81ED-4DB2-BD59-A6C34878D82A}">
                    <a16:rowId xmlns:a16="http://schemas.microsoft.com/office/drawing/2014/main" val="10006"/>
                  </a:ext>
                </a:extLst>
              </a:tr>
              <a:tr h="370840">
                <a:tc>
                  <a:txBody>
                    <a:bodyPr/>
                    <a:lstStyle/>
                    <a:p>
                      <a:pPr rtl="1"/>
                      <a:r>
                        <a:rPr lang="en-US" dirty="0"/>
                        <a:t>300 Per Name</a:t>
                      </a:r>
                      <a:endParaRPr lang="ur-PK" dirty="0"/>
                    </a:p>
                  </a:txBody>
                  <a:tcPr/>
                </a:tc>
                <a:tc>
                  <a:txBody>
                    <a:bodyPr/>
                    <a:lstStyle/>
                    <a:p>
                      <a:pPr rtl="1"/>
                      <a:r>
                        <a:rPr lang="en-US" dirty="0"/>
                        <a:t>100 per Name</a:t>
                      </a:r>
                      <a:endParaRPr lang="ur-PK" dirty="0"/>
                    </a:p>
                  </a:txBody>
                  <a:tcPr/>
                </a:tc>
                <a:tc>
                  <a:txBody>
                    <a:bodyPr/>
                    <a:lstStyle/>
                    <a:p>
                      <a:pPr rtl="1"/>
                      <a:r>
                        <a:rPr lang="en-US" dirty="0"/>
                        <a:t>Family Tree</a:t>
                      </a:r>
                      <a:endParaRPr lang="ur-PK" dirty="0"/>
                    </a:p>
                  </a:txBody>
                  <a:tcPr/>
                </a:tc>
                <a:tc>
                  <a:txBody>
                    <a:bodyPr/>
                    <a:lstStyle/>
                    <a:p>
                      <a:pPr rtl="1"/>
                      <a:r>
                        <a:rPr lang="en-US" dirty="0"/>
                        <a:t>7</a:t>
                      </a:r>
                      <a:endParaRPr lang="ur-PK"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228257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18A0-CFC3-4AD6-953C-F0671277EBC1}"/>
              </a:ext>
            </a:extLst>
          </p:cNvPr>
          <p:cNvSpPr>
            <a:spLocks noGrp="1"/>
          </p:cNvSpPr>
          <p:nvPr>
            <p:ph type="title"/>
          </p:nvPr>
        </p:nvSpPr>
        <p:spPr/>
        <p:txBody>
          <a:bodyPr/>
          <a:lstStyle/>
          <a:p>
            <a:pPr algn="ctr"/>
            <a:r>
              <a:rPr lang="en-US" dirty="0"/>
              <a:t>Complaints</a:t>
            </a:r>
          </a:p>
        </p:txBody>
      </p:sp>
      <p:sp>
        <p:nvSpPr>
          <p:cNvPr id="3" name="Content Placeholder 2">
            <a:extLst>
              <a:ext uri="{FF2B5EF4-FFF2-40B4-BE49-F238E27FC236}">
                <a16:creationId xmlns:a16="http://schemas.microsoft.com/office/drawing/2014/main" id="{EDC8482E-887A-4C31-82E3-024E66B2C721}"/>
              </a:ext>
            </a:extLst>
          </p:cNvPr>
          <p:cNvSpPr>
            <a:spLocks noGrp="1"/>
          </p:cNvSpPr>
          <p:nvPr>
            <p:ph idx="1"/>
          </p:nvPr>
        </p:nvSpPr>
        <p:spPr/>
        <p:txBody>
          <a:bodyPr/>
          <a:lstStyle/>
          <a:p>
            <a:pPr>
              <a:buFont typeface="Wingdings" panose="05000000000000000000" pitchFamily="2" charset="2"/>
              <a:buChar char="Ø"/>
            </a:pPr>
            <a:r>
              <a:rPr lang="en-US" dirty="0"/>
              <a:t>Several meetings have been held with previous and current staff of RRC to find out ways and means to resolve facing issues,</a:t>
            </a:r>
          </a:p>
          <a:p>
            <a:pPr>
              <a:buFont typeface="Wingdings" panose="05000000000000000000" pitchFamily="2" charset="2"/>
              <a:buChar char="Ø"/>
            </a:pPr>
            <a:r>
              <a:rPr lang="en-US" dirty="0"/>
              <a:t>Meeting minutes and various complaints have already been communicated to the concerned offices and their feedback was taken,</a:t>
            </a:r>
          </a:p>
          <a:p>
            <a:pPr>
              <a:buFont typeface="Wingdings" panose="05000000000000000000" pitchFamily="2" charset="2"/>
              <a:buChar char="Ø"/>
            </a:pPr>
            <a:r>
              <a:rPr lang="en-US" dirty="0"/>
              <a:t>The functioning of RRC has not been a smooth sailing as there is lack of willingness to understand the purpose of RRC and to make it functional to its maximum capacity.</a:t>
            </a:r>
          </a:p>
          <a:p>
            <a:endParaRPr lang="en-US" dirty="0"/>
          </a:p>
        </p:txBody>
      </p:sp>
    </p:spTree>
    <p:extLst>
      <p:ext uri="{BB962C8B-B14F-4D97-AF65-F5344CB8AC3E}">
        <p14:creationId xmlns:p14="http://schemas.microsoft.com/office/powerpoint/2010/main" val="2319374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432C2-7076-4220-9865-385DA193C238}"/>
              </a:ext>
            </a:extLst>
          </p:cNvPr>
          <p:cNvSpPr>
            <a:spLocks noGrp="1"/>
          </p:cNvSpPr>
          <p:nvPr>
            <p:ph type="title"/>
          </p:nvPr>
        </p:nvSpPr>
        <p:spPr/>
        <p:txBody>
          <a:bodyPr/>
          <a:lstStyle/>
          <a:p>
            <a:pPr algn="ctr"/>
            <a:r>
              <a:rPr lang="en-US" dirty="0"/>
              <a:t>Pouring Complaints</a:t>
            </a:r>
          </a:p>
        </p:txBody>
      </p:sp>
      <p:sp>
        <p:nvSpPr>
          <p:cNvPr id="3" name="Content Placeholder 2">
            <a:extLst>
              <a:ext uri="{FF2B5EF4-FFF2-40B4-BE49-F238E27FC236}">
                <a16:creationId xmlns:a16="http://schemas.microsoft.com/office/drawing/2014/main" id="{953D9EE6-3A7A-4517-8CA3-76F53FCB7503}"/>
              </a:ext>
            </a:extLst>
          </p:cNvPr>
          <p:cNvSpPr>
            <a:spLocks noGrp="1"/>
          </p:cNvSpPr>
          <p:nvPr>
            <p:ph idx="1"/>
          </p:nvPr>
        </p:nvSpPr>
        <p:spPr/>
        <p:txBody>
          <a:bodyPr/>
          <a:lstStyle/>
          <a:p>
            <a:pPr>
              <a:buFont typeface="Wingdings" panose="05000000000000000000" pitchFamily="2" charset="2"/>
              <a:buChar char="Ø"/>
            </a:pPr>
            <a:r>
              <a:rPr lang="en-US" dirty="0"/>
              <a:t>The non-provision of record on time in the Courts,</a:t>
            </a:r>
          </a:p>
          <a:p>
            <a:pPr>
              <a:buFont typeface="Wingdings" panose="05000000000000000000" pitchFamily="2" charset="2"/>
              <a:buChar char="Ø"/>
            </a:pPr>
            <a:r>
              <a:rPr lang="en-US" dirty="0"/>
              <a:t>The non co-operation of revenue staff in providing record expeditiously to RRC,</a:t>
            </a:r>
          </a:p>
          <a:p>
            <a:pPr>
              <a:buFont typeface="Wingdings" panose="05000000000000000000" pitchFamily="2" charset="2"/>
              <a:buChar char="Ø"/>
            </a:pPr>
            <a:r>
              <a:rPr lang="en-US" dirty="0"/>
              <a:t>The non-payment of levied fees for record as per challan,</a:t>
            </a:r>
          </a:p>
          <a:p>
            <a:pPr>
              <a:buFont typeface="Wingdings" panose="05000000000000000000" pitchFamily="2" charset="2"/>
              <a:buChar char="Ø"/>
            </a:pPr>
            <a:r>
              <a:rPr lang="en-US" dirty="0"/>
              <a:t>The insistence of Court to summon revenue officials as ‘official witnesses’ in private cases and to produce revenue record,</a:t>
            </a:r>
          </a:p>
          <a:p>
            <a:pPr>
              <a:buFont typeface="Wingdings" panose="05000000000000000000" pitchFamily="2" charset="2"/>
              <a:buChar char="Ø"/>
            </a:pPr>
            <a:r>
              <a:rPr lang="en-US" dirty="0"/>
              <a:t>The attachment of salaries of RRC official for non-production of record to be supplied by revenue officials.</a:t>
            </a:r>
          </a:p>
        </p:txBody>
      </p:sp>
    </p:spTree>
    <p:extLst>
      <p:ext uri="{BB962C8B-B14F-4D97-AF65-F5344CB8AC3E}">
        <p14:creationId xmlns:p14="http://schemas.microsoft.com/office/powerpoint/2010/main" val="1216173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8817F-6E90-4D91-BCDA-0485016E3A67}"/>
              </a:ext>
            </a:extLst>
          </p:cNvPr>
          <p:cNvSpPr>
            <a:spLocks noGrp="1"/>
          </p:cNvSpPr>
          <p:nvPr>
            <p:ph type="title"/>
          </p:nvPr>
        </p:nvSpPr>
        <p:spPr/>
        <p:txBody>
          <a:bodyPr/>
          <a:lstStyle/>
          <a:p>
            <a:pPr algn="ctr"/>
            <a:r>
              <a:rPr lang="en-US" dirty="0"/>
              <a:t>Pouring Complaints contd..</a:t>
            </a:r>
          </a:p>
        </p:txBody>
      </p:sp>
      <p:sp>
        <p:nvSpPr>
          <p:cNvPr id="3" name="Content Placeholder 2">
            <a:extLst>
              <a:ext uri="{FF2B5EF4-FFF2-40B4-BE49-F238E27FC236}">
                <a16:creationId xmlns:a16="http://schemas.microsoft.com/office/drawing/2014/main" id="{ACC746CF-EF54-438A-8541-2C4FB32F185D}"/>
              </a:ext>
            </a:extLst>
          </p:cNvPr>
          <p:cNvSpPr>
            <a:spLocks noGrp="1"/>
          </p:cNvSpPr>
          <p:nvPr>
            <p:ph idx="1"/>
          </p:nvPr>
        </p:nvSpPr>
        <p:spPr/>
        <p:txBody>
          <a:bodyPr/>
          <a:lstStyle/>
          <a:p>
            <a:pPr>
              <a:buFont typeface="Wingdings" panose="05000000000000000000" pitchFamily="2" charset="2"/>
              <a:buChar char="Ø"/>
            </a:pPr>
            <a:r>
              <a:rPr lang="en-US" dirty="0"/>
              <a:t>The issuance of incorrect, unclear or incomplete notices by Courts not describing the exact revenue record to be produced,</a:t>
            </a:r>
          </a:p>
          <a:p>
            <a:pPr>
              <a:buFont typeface="Wingdings" panose="05000000000000000000" pitchFamily="2" charset="2"/>
              <a:buChar char="Ø"/>
            </a:pPr>
            <a:r>
              <a:rPr lang="en-US" dirty="0"/>
              <a:t>The lawyers/litigants do not provided details of record in one session of evidence and repeated demands surfaced every time a Patwari </a:t>
            </a:r>
            <a:r>
              <a:rPr lang="en-US" dirty="0" err="1"/>
              <a:t>Halqa</a:t>
            </a:r>
            <a:r>
              <a:rPr lang="en-US" dirty="0"/>
              <a:t> was summoned,</a:t>
            </a:r>
          </a:p>
          <a:p>
            <a:pPr>
              <a:buFont typeface="Wingdings" panose="05000000000000000000" pitchFamily="2" charset="2"/>
              <a:buChar char="Ø"/>
            </a:pPr>
            <a:r>
              <a:rPr lang="en-US" dirty="0"/>
              <a:t>The blatant refusal of litigants to pay exorbitant fee levied by revenue department on provision of revenue record,</a:t>
            </a:r>
          </a:p>
          <a:p>
            <a:pPr>
              <a:buFont typeface="Wingdings" panose="05000000000000000000" pitchFamily="2" charset="2"/>
              <a:buChar char="Ø"/>
            </a:pPr>
            <a:r>
              <a:rPr lang="en-US" dirty="0"/>
              <a:t>Complaints of personal nature which highlight the lack of intent on part of lawyers, litigants, revenue officials and Courts in observing the SOPs of RRC. </a:t>
            </a:r>
          </a:p>
        </p:txBody>
      </p:sp>
    </p:spTree>
    <p:extLst>
      <p:ext uri="{BB962C8B-B14F-4D97-AF65-F5344CB8AC3E}">
        <p14:creationId xmlns:p14="http://schemas.microsoft.com/office/powerpoint/2010/main" val="3080557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08946-5CEF-40AC-AFD5-8511DFDD57F9}"/>
              </a:ext>
            </a:extLst>
          </p:cNvPr>
          <p:cNvSpPr>
            <a:spLocks noGrp="1"/>
          </p:cNvSpPr>
          <p:nvPr>
            <p:ph type="title"/>
          </p:nvPr>
        </p:nvSpPr>
        <p:spPr/>
        <p:txBody>
          <a:bodyPr/>
          <a:lstStyle/>
          <a:p>
            <a:r>
              <a:rPr lang="en-US" dirty="0"/>
              <a:t>Solutions</a:t>
            </a:r>
          </a:p>
        </p:txBody>
      </p:sp>
      <p:sp>
        <p:nvSpPr>
          <p:cNvPr id="3" name="Content Placeholder 2">
            <a:extLst>
              <a:ext uri="{FF2B5EF4-FFF2-40B4-BE49-F238E27FC236}">
                <a16:creationId xmlns:a16="http://schemas.microsoft.com/office/drawing/2014/main" id="{9BD0C7A3-398A-4292-A330-8DEC94EA780B}"/>
              </a:ext>
            </a:extLst>
          </p:cNvPr>
          <p:cNvSpPr>
            <a:spLocks noGrp="1"/>
          </p:cNvSpPr>
          <p:nvPr>
            <p:ph idx="1"/>
          </p:nvPr>
        </p:nvSpPr>
        <p:spPr/>
        <p:txBody>
          <a:bodyPr>
            <a:normAutofit/>
          </a:bodyPr>
          <a:lstStyle/>
          <a:p>
            <a:pPr lvl="0"/>
            <a:r>
              <a:rPr lang="en-US" dirty="0"/>
              <a:t>Public Awareness.</a:t>
            </a:r>
          </a:p>
          <a:p>
            <a:pPr lvl="0"/>
            <a:r>
              <a:rPr lang="en-US" dirty="0"/>
              <a:t>Nominal amount should be fixed for Certified Copies of Revenue Record.</a:t>
            </a:r>
          </a:p>
          <a:p>
            <a:pPr lvl="0"/>
            <a:r>
              <a:rPr lang="en-US" dirty="0"/>
              <a:t>Sensitization of Revenue Officials by </a:t>
            </a:r>
            <a:r>
              <a:rPr lang="en-US"/>
              <a:t>DC office.</a:t>
            </a:r>
            <a:endParaRPr lang="en-US" dirty="0"/>
          </a:p>
          <a:p>
            <a:pPr lvl="0"/>
            <a:r>
              <a:rPr lang="en-US" dirty="0"/>
              <a:t>Effective Monitoring and performance evaluation by the Courts/Collector office.</a:t>
            </a:r>
          </a:p>
          <a:p>
            <a:pPr lvl="0"/>
            <a:r>
              <a:rPr lang="en-US" dirty="0"/>
              <a:t> Capacity building of Stake holders.</a:t>
            </a:r>
          </a:p>
          <a:p>
            <a:r>
              <a:rPr lang="en-US" dirty="0"/>
              <a:t>Computerization of Revenue Record.</a:t>
            </a:r>
          </a:p>
          <a:p>
            <a:r>
              <a:rPr lang="en-US" dirty="0"/>
              <a:t>Allocation of Human Resources.</a:t>
            </a:r>
          </a:p>
          <a:p>
            <a:pPr lvl="0"/>
            <a:endParaRPr lang="en-US" dirty="0"/>
          </a:p>
        </p:txBody>
      </p:sp>
    </p:spTree>
    <p:extLst>
      <p:ext uri="{BB962C8B-B14F-4D97-AF65-F5344CB8AC3E}">
        <p14:creationId xmlns:p14="http://schemas.microsoft.com/office/powerpoint/2010/main" val="4135746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7C862-7731-49A9-8E67-9F1A4EC708ED}"/>
              </a:ext>
            </a:extLst>
          </p:cNvPr>
          <p:cNvSpPr>
            <a:spLocks noGrp="1"/>
          </p:cNvSpPr>
          <p:nvPr>
            <p:ph type="title"/>
          </p:nvPr>
        </p:nvSpPr>
        <p:spPr>
          <a:xfrm>
            <a:off x="838200" y="335628"/>
            <a:ext cx="10515600" cy="1325563"/>
          </a:xfrm>
        </p:spPr>
        <p:txBody>
          <a:bodyPr/>
          <a:lstStyle/>
          <a:p>
            <a:pPr algn="ctr"/>
            <a:r>
              <a:rPr lang="en-US" dirty="0"/>
              <a:t>Thanks</a:t>
            </a:r>
          </a:p>
        </p:txBody>
      </p:sp>
      <p:sp>
        <p:nvSpPr>
          <p:cNvPr id="3" name="Content Placeholder 2">
            <a:extLst>
              <a:ext uri="{FF2B5EF4-FFF2-40B4-BE49-F238E27FC236}">
                <a16:creationId xmlns:a16="http://schemas.microsoft.com/office/drawing/2014/main" id="{BB92491F-427B-4FCA-9208-4BB0138FF6DC}"/>
              </a:ext>
            </a:extLst>
          </p:cNvPr>
          <p:cNvSpPr>
            <a:spLocks noGrp="1"/>
          </p:cNvSpPr>
          <p:nvPr>
            <p:ph idx="1"/>
          </p:nvPr>
        </p:nvSpPr>
        <p:spPr>
          <a:xfrm>
            <a:off x="838200" y="3141405"/>
            <a:ext cx="10515600" cy="3035557"/>
          </a:xfrm>
        </p:spPr>
        <p:txBody>
          <a:bodyPr>
            <a:normAutofit/>
          </a:bodyPr>
          <a:lstStyle/>
          <a:p>
            <a:pPr marL="0" indent="0" algn="ctr">
              <a:buNone/>
            </a:pPr>
            <a:r>
              <a:rPr lang="en-US" sz="3600" dirty="0"/>
              <a:t>Open discussion</a:t>
            </a:r>
          </a:p>
        </p:txBody>
      </p:sp>
    </p:spTree>
    <p:extLst>
      <p:ext uri="{BB962C8B-B14F-4D97-AF65-F5344CB8AC3E}">
        <p14:creationId xmlns:p14="http://schemas.microsoft.com/office/powerpoint/2010/main" val="2285517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1146</Words>
  <Application>Microsoft Office PowerPoint</Application>
  <PresentationFormat>Widescreen</PresentationFormat>
  <Paragraphs>92</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Book Antiqua</vt:lpstr>
      <vt:lpstr>Calibri</vt:lpstr>
      <vt:lpstr>Calibri Light</vt:lpstr>
      <vt:lpstr>Wingdings</vt:lpstr>
      <vt:lpstr>Office Theme</vt:lpstr>
      <vt:lpstr>We begin in the Name of Allah, the most merciful and beneficent</vt:lpstr>
      <vt:lpstr>PowerPoint Presentation</vt:lpstr>
      <vt:lpstr>PowerPoint Presentation</vt:lpstr>
      <vt:lpstr>The evidentiary value of revenue record changed</vt:lpstr>
      <vt:lpstr>RRC Establishment</vt:lpstr>
      <vt:lpstr>Procedure for procurement of Record through RRC</vt:lpstr>
      <vt:lpstr>Procedure for procurement of Record through RRC contd.</vt:lpstr>
      <vt:lpstr>Procedure for procurement of Record through RRC contd.</vt:lpstr>
      <vt:lpstr>Procedure for procurement of Record through RRC contd.</vt:lpstr>
      <vt:lpstr>Public Awareness</vt:lpstr>
      <vt:lpstr>Detail of fees for Certified Revenue Record determined by Collector.</vt:lpstr>
      <vt:lpstr>Complaints</vt:lpstr>
      <vt:lpstr>Pouring Complaints</vt:lpstr>
      <vt:lpstr>Pouring Complaints contd..</vt:lpstr>
      <vt:lpstr>Solutions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Moharrir and his responsibilities</dc:title>
  <dc:creator>Hamza pc</dc:creator>
  <cp:lastModifiedBy>Hamza pc</cp:lastModifiedBy>
  <cp:revision>32</cp:revision>
  <dcterms:created xsi:type="dcterms:W3CDTF">2023-01-19T03:17:19Z</dcterms:created>
  <dcterms:modified xsi:type="dcterms:W3CDTF">2024-12-10T04:20:28Z</dcterms:modified>
</cp:coreProperties>
</file>